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48.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Lst>
  <p:sldSz cy="6858000" cx="9144000"/>
  <p:notesSz cx="6858000" cy="9144000"/>
  <p:embeddedFontLst>
    <p:embeddedFont>
      <p:font typeface="Corsiva"/>
      <p:regular r:id="rId53"/>
      <p:bold r:id="rId54"/>
      <p:italic r:id="rId55"/>
      <p:boldItalic r:id="rId56"/>
    </p:embeddedFont>
    <p:embeddedFont>
      <p:font typeface="Lobster"/>
      <p:regular r:id="rId57"/>
    </p:embeddedFont>
    <p:embeddedFont>
      <p:font typeface="Voltaire"/>
      <p:regular r:id="rId58"/>
    </p:embeddedFont>
    <p:embeddedFont>
      <p:font typeface="Orbitron"/>
      <p:regular r:id="rId59"/>
      <p:bold r:id="rId60"/>
    </p:embeddedFont>
    <p:embeddedFont>
      <p:font typeface="Oswald"/>
      <p:regular r:id="rId61"/>
      <p:bold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font" Target="fonts/Oswald-bold.fntdata"/><Relationship Id="rId61" Type="http://schemas.openxmlformats.org/officeDocument/2006/relationships/font" Target="fonts/Oswald-regular.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60" Type="http://schemas.openxmlformats.org/officeDocument/2006/relationships/font" Target="fonts/Orbitron-bold.fntdata"/><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font" Target="fonts/Corsiva-regular.fntdata"/><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font" Target="fonts/Corsiva-italic.fntdata"/><Relationship Id="rId10" Type="http://schemas.openxmlformats.org/officeDocument/2006/relationships/slide" Target="slides/slide6.xml"/><Relationship Id="rId54" Type="http://schemas.openxmlformats.org/officeDocument/2006/relationships/font" Target="fonts/Corsiva-bold.fntdata"/><Relationship Id="rId13" Type="http://schemas.openxmlformats.org/officeDocument/2006/relationships/slide" Target="slides/slide9.xml"/><Relationship Id="rId57" Type="http://schemas.openxmlformats.org/officeDocument/2006/relationships/font" Target="fonts/Lobster-regular.fntdata"/><Relationship Id="rId12" Type="http://schemas.openxmlformats.org/officeDocument/2006/relationships/slide" Target="slides/slide8.xml"/><Relationship Id="rId56" Type="http://schemas.openxmlformats.org/officeDocument/2006/relationships/font" Target="fonts/Corsiva-boldItalic.fntdata"/><Relationship Id="rId15" Type="http://schemas.openxmlformats.org/officeDocument/2006/relationships/slide" Target="slides/slide11.xml"/><Relationship Id="rId59" Type="http://schemas.openxmlformats.org/officeDocument/2006/relationships/font" Target="fonts/Orbitron-regular.fntdata"/><Relationship Id="rId14" Type="http://schemas.openxmlformats.org/officeDocument/2006/relationships/slide" Target="slides/slide10.xml"/><Relationship Id="rId58" Type="http://schemas.openxmlformats.org/officeDocument/2006/relationships/font" Target="fonts/Voltaire-regular.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Shape 51"/>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52" name="Shape 5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Shape 13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34" name="Shape 13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Shape 14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44" name="Shape 14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Shape 15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54" name="Shape 15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Shape 161"/>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62" name="Shape 16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Shape 169"/>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70" name="Shape 17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Shape 178"/>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79" name="Shape 17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Shape 186"/>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87" name="Shape 18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Shape 19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94" name="Shape 19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Shape 199"/>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00" name="Shape 20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Shape 205"/>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06" name="Shape 20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 name="Shape 58"/>
        <p:cNvGrpSpPr/>
        <p:nvPr/>
      </p:nvGrpSpPr>
      <p:grpSpPr>
        <a:xfrm>
          <a:off x="0" y="0"/>
          <a:ext cx="0" cy="0"/>
          <a:chOff x="0" y="0"/>
          <a:chExt cx="0" cy="0"/>
        </a:xfrm>
      </p:grpSpPr>
      <p:sp>
        <p:nvSpPr>
          <p:cNvPr id="59" name="Shape 59"/>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60" name="Shape 6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Shape 212"/>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13" name="Shape 21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Shape 220"/>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21" name="Shape 22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Shape 226"/>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27" name="Shape 22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Shape 232"/>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33" name="Shape 23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Shape 241"/>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42" name="Shape 24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Shape 249"/>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50" name="Shape 25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 name="Shape 258"/>
        <p:cNvGrpSpPr/>
        <p:nvPr/>
      </p:nvGrpSpPr>
      <p:grpSpPr>
        <a:xfrm>
          <a:off x="0" y="0"/>
          <a:ext cx="0" cy="0"/>
          <a:chOff x="0" y="0"/>
          <a:chExt cx="0" cy="0"/>
        </a:xfrm>
      </p:grpSpPr>
      <p:sp>
        <p:nvSpPr>
          <p:cNvPr id="259" name="Shape 259"/>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60" name="Shape 26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Shape 268"/>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69" name="Shape 26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 name="Shape 274"/>
        <p:cNvGrpSpPr/>
        <p:nvPr/>
      </p:nvGrpSpPr>
      <p:grpSpPr>
        <a:xfrm>
          <a:off x="0" y="0"/>
          <a:ext cx="0" cy="0"/>
          <a:chOff x="0" y="0"/>
          <a:chExt cx="0" cy="0"/>
        </a:xfrm>
      </p:grpSpPr>
      <p:sp>
        <p:nvSpPr>
          <p:cNvPr id="275" name="Shape 275"/>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76" name="Shape 27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Shape 284"/>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85" name="Shape 28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 name="Shape 65"/>
        <p:cNvGrpSpPr/>
        <p:nvPr/>
      </p:nvGrpSpPr>
      <p:grpSpPr>
        <a:xfrm>
          <a:off x="0" y="0"/>
          <a:ext cx="0" cy="0"/>
          <a:chOff x="0" y="0"/>
          <a:chExt cx="0" cy="0"/>
        </a:xfrm>
      </p:grpSpPr>
      <p:sp>
        <p:nvSpPr>
          <p:cNvPr id="66" name="Shape 66"/>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67" name="Shape 6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 name="Shape 290"/>
        <p:cNvGrpSpPr/>
        <p:nvPr/>
      </p:nvGrpSpPr>
      <p:grpSpPr>
        <a:xfrm>
          <a:off x="0" y="0"/>
          <a:ext cx="0" cy="0"/>
          <a:chOff x="0" y="0"/>
          <a:chExt cx="0" cy="0"/>
        </a:xfrm>
      </p:grpSpPr>
      <p:sp>
        <p:nvSpPr>
          <p:cNvPr id="291" name="Shape 291"/>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92" name="Shape 29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6" name="Shape 306"/>
        <p:cNvGrpSpPr/>
        <p:nvPr/>
      </p:nvGrpSpPr>
      <p:grpSpPr>
        <a:xfrm>
          <a:off x="0" y="0"/>
          <a:ext cx="0" cy="0"/>
          <a:chOff x="0" y="0"/>
          <a:chExt cx="0" cy="0"/>
        </a:xfrm>
      </p:grpSpPr>
      <p:sp>
        <p:nvSpPr>
          <p:cNvPr id="307" name="Shape 307"/>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08" name="Shape 30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8" name="Shape 318"/>
        <p:cNvGrpSpPr/>
        <p:nvPr/>
      </p:nvGrpSpPr>
      <p:grpSpPr>
        <a:xfrm>
          <a:off x="0" y="0"/>
          <a:ext cx="0" cy="0"/>
          <a:chOff x="0" y="0"/>
          <a:chExt cx="0" cy="0"/>
        </a:xfrm>
      </p:grpSpPr>
      <p:sp>
        <p:nvSpPr>
          <p:cNvPr id="319" name="Shape 319"/>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20" name="Shape 32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6" name="Shape 326"/>
        <p:cNvGrpSpPr/>
        <p:nvPr/>
      </p:nvGrpSpPr>
      <p:grpSpPr>
        <a:xfrm>
          <a:off x="0" y="0"/>
          <a:ext cx="0" cy="0"/>
          <a:chOff x="0" y="0"/>
          <a:chExt cx="0" cy="0"/>
        </a:xfrm>
      </p:grpSpPr>
      <p:sp>
        <p:nvSpPr>
          <p:cNvPr id="327" name="Shape 327"/>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28" name="Shape 32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6" name="Shape 336"/>
        <p:cNvGrpSpPr/>
        <p:nvPr/>
      </p:nvGrpSpPr>
      <p:grpSpPr>
        <a:xfrm>
          <a:off x="0" y="0"/>
          <a:ext cx="0" cy="0"/>
          <a:chOff x="0" y="0"/>
          <a:chExt cx="0" cy="0"/>
        </a:xfrm>
      </p:grpSpPr>
      <p:sp>
        <p:nvSpPr>
          <p:cNvPr id="337" name="Shape 337"/>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38" name="Shape 33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4" name="Shape 344"/>
        <p:cNvGrpSpPr/>
        <p:nvPr/>
      </p:nvGrpSpPr>
      <p:grpSpPr>
        <a:xfrm>
          <a:off x="0" y="0"/>
          <a:ext cx="0" cy="0"/>
          <a:chOff x="0" y="0"/>
          <a:chExt cx="0" cy="0"/>
        </a:xfrm>
      </p:grpSpPr>
      <p:sp>
        <p:nvSpPr>
          <p:cNvPr id="345" name="Shape 345"/>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46" name="Shape 34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2" name="Shape 352"/>
        <p:cNvGrpSpPr/>
        <p:nvPr/>
      </p:nvGrpSpPr>
      <p:grpSpPr>
        <a:xfrm>
          <a:off x="0" y="0"/>
          <a:ext cx="0" cy="0"/>
          <a:chOff x="0" y="0"/>
          <a:chExt cx="0" cy="0"/>
        </a:xfrm>
      </p:grpSpPr>
      <p:sp>
        <p:nvSpPr>
          <p:cNvPr id="353" name="Shape 35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54" name="Shape 35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1" name="Shape 361"/>
        <p:cNvGrpSpPr/>
        <p:nvPr/>
      </p:nvGrpSpPr>
      <p:grpSpPr>
        <a:xfrm>
          <a:off x="0" y="0"/>
          <a:ext cx="0" cy="0"/>
          <a:chOff x="0" y="0"/>
          <a:chExt cx="0" cy="0"/>
        </a:xfrm>
      </p:grpSpPr>
      <p:sp>
        <p:nvSpPr>
          <p:cNvPr id="362" name="Shape 362"/>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63" name="Shape 36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2" name="Shape 372"/>
        <p:cNvGrpSpPr/>
        <p:nvPr/>
      </p:nvGrpSpPr>
      <p:grpSpPr>
        <a:xfrm>
          <a:off x="0" y="0"/>
          <a:ext cx="0" cy="0"/>
          <a:chOff x="0" y="0"/>
          <a:chExt cx="0" cy="0"/>
        </a:xfrm>
      </p:grpSpPr>
      <p:sp>
        <p:nvSpPr>
          <p:cNvPr id="373" name="Shape 37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74" name="Shape 37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1" name="Shape 381"/>
        <p:cNvGrpSpPr/>
        <p:nvPr/>
      </p:nvGrpSpPr>
      <p:grpSpPr>
        <a:xfrm>
          <a:off x="0" y="0"/>
          <a:ext cx="0" cy="0"/>
          <a:chOff x="0" y="0"/>
          <a:chExt cx="0" cy="0"/>
        </a:xfrm>
      </p:grpSpPr>
      <p:sp>
        <p:nvSpPr>
          <p:cNvPr id="382" name="Shape 382"/>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83" name="Shape 38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 name="Shape 73"/>
        <p:cNvGrpSpPr/>
        <p:nvPr/>
      </p:nvGrpSpPr>
      <p:grpSpPr>
        <a:xfrm>
          <a:off x="0" y="0"/>
          <a:ext cx="0" cy="0"/>
          <a:chOff x="0" y="0"/>
          <a:chExt cx="0" cy="0"/>
        </a:xfrm>
      </p:grpSpPr>
      <p:sp>
        <p:nvSpPr>
          <p:cNvPr id="74" name="Shape 74"/>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75" name="Shape 7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8" name="Shape 388"/>
        <p:cNvGrpSpPr/>
        <p:nvPr/>
      </p:nvGrpSpPr>
      <p:grpSpPr>
        <a:xfrm>
          <a:off x="0" y="0"/>
          <a:ext cx="0" cy="0"/>
          <a:chOff x="0" y="0"/>
          <a:chExt cx="0" cy="0"/>
        </a:xfrm>
      </p:grpSpPr>
      <p:sp>
        <p:nvSpPr>
          <p:cNvPr id="389" name="Shape 389"/>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90" name="Shape 39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9" name="Shape 399"/>
        <p:cNvGrpSpPr/>
        <p:nvPr/>
      </p:nvGrpSpPr>
      <p:grpSpPr>
        <a:xfrm>
          <a:off x="0" y="0"/>
          <a:ext cx="0" cy="0"/>
          <a:chOff x="0" y="0"/>
          <a:chExt cx="0" cy="0"/>
        </a:xfrm>
      </p:grpSpPr>
      <p:sp>
        <p:nvSpPr>
          <p:cNvPr id="400" name="Shape 400"/>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401" name="Shape 40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6" name="Shape 406"/>
        <p:cNvGrpSpPr/>
        <p:nvPr/>
      </p:nvGrpSpPr>
      <p:grpSpPr>
        <a:xfrm>
          <a:off x="0" y="0"/>
          <a:ext cx="0" cy="0"/>
          <a:chOff x="0" y="0"/>
          <a:chExt cx="0" cy="0"/>
        </a:xfrm>
      </p:grpSpPr>
      <p:sp>
        <p:nvSpPr>
          <p:cNvPr id="407" name="Shape 407"/>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408" name="Shape 40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3" name="Shape 413"/>
        <p:cNvGrpSpPr/>
        <p:nvPr/>
      </p:nvGrpSpPr>
      <p:grpSpPr>
        <a:xfrm>
          <a:off x="0" y="0"/>
          <a:ext cx="0" cy="0"/>
          <a:chOff x="0" y="0"/>
          <a:chExt cx="0" cy="0"/>
        </a:xfrm>
      </p:grpSpPr>
      <p:sp>
        <p:nvSpPr>
          <p:cNvPr id="414" name="Shape 414"/>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415" name="Shape 41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1" name="Shape 421"/>
        <p:cNvGrpSpPr/>
        <p:nvPr/>
      </p:nvGrpSpPr>
      <p:grpSpPr>
        <a:xfrm>
          <a:off x="0" y="0"/>
          <a:ext cx="0" cy="0"/>
          <a:chOff x="0" y="0"/>
          <a:chExt cx="0" cy="0"/>
        </a:xfrm>
      </p:grpSpPr>
      <p:sp>
        <p:nvSpPr>
          <p:cNvPr id="422" name="Shape 422"/>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423" name="Shape 42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8" name="Shape 428"/>
        <p:cNvGrpSpPr/>
        <p:nvPr/>
      </p:nvGrpSpPr>
      <p:grpSpPr>
        <a:xfrm>
          <a:off x="0" y="0"/>
          <a:ext cx="0" cy="0"/>
          <a:chOff x="0" y="0"/>
          <a:chExt cx="0" cy="0"/>
        </a:xfrm>
      </p:grpSpPr>
      <p:sp>
        <p:nvSpPr>
          <p:cNvPr id="429" name="Shape 429"/>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430" name="Shape 43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7" name="Shape 437"/>
        <p:cNvGrpSpPr/>
        <p:nvPr/>
      </p:nvGrpSpPr>
      <p:grpSpPr>
        <a:xfrm>
          <a:off x="0" y="0"/>
          <a:ext cx="0" cy="0"/>
          <a:chOff x="0" y="0"/>
          <a:chExt cx="0" cy="0"/>
        </a:xfrm>
      </p:grpSpPr>
      <p:sp>
        <p:nvSpPr>
          <p:cNvPr id="438" name="Shape 438"/>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439" name="Shape 43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0" name="Shape 450"/>
        <p:cNvGrpSpPr/>
        <p:nvPr/>
      </p:nvGrpSpPr>
      <p:grpSpPr>
        <a:xfrm>
          <a:off x="0" y="0"/>
          <a:ext cx="0" cy="0"/>
          <a:chOff x="0" y="0"/>
          <a:chExt cx="0" cy="0"/>
        </a:xfrm>
      </p:grpSpPr>
      <p:sp>
        <p:nvSpPr>
          <p:cNvPr id="451" name="Shape 451"/>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452" name="Shape 45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5" name="Shape 455"/>
        <p:cNvGrpSpPr/>
        <p:nvPr/>
      </p:nvGrpSpPr>
      <p:grpSpPr>
        <a:xfrm>
          <a:off x="0" y="0"/>
          <a:ext cx="0" cy="0"/>
          <a:chOff x="0" y="0"/>
          <a:chExt cx="0" cy="0"/>
        </a:xfrm>
      </p:grpSpPr>
      <p:sp>
        <p:nvSpPr>
          <p:cNvPr id="456" name="Shape 456"/>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457" name="Shape 45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 name="Shape 83"/>
        <p:cNvGrpSpPr/>
        <p:nvPr/>
      </p:nvGrpSpPr>
      <p:grpSpPr>
        <a:xfrm>
          <a:off x="0" y="0"/>
          <a:ext cx="0" cy="0"/>
          <a:chOff x="0" y="0"/>
          <a:chExt cx="0" cy="0"/>
        </a:xfrm>
      </p:grpSpPr>
      <p:sp>
        <p:nvSpPr>
          <p:cNvPr id="84" name="Shape 84"/>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85" name="Shape 8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 name="Shape 94"/>
        <p:cNvGrpSpPr/>
        <p:nvPr/>
      </p:nvGrpSpPr>
      <p:grpSpPr>
        <a:xfrm>
          <a:off x="0" y="0"/>
          <a:ext cx="0" cy="0"/>
          <a:chOff x="0" y="0"/>
          <a:chExt cx="0" cy="0"/>
        </a:xfrm>
      </p:grpSpPr>
      <p:sp>
        <p:nvSpPr>
          <p:cNvPr id="95" name="Shape 95"/>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96" name="Shape 9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 name="Shape 103"/>
        <p:cNvGrpSpPr/>
        <p:nvPr/>
      </p:nvGrpSpPr>
      <p:grpSpPr>
        <a:xfrm>
          <a:off x="0" y="0"/>
          <a:ext cx="0" cy="0"/>
          <a:chOff x="0" y="0"/>
          <a:chExt cx="0" cy="0"/>
        </a:xfrm>
      </p:grpSpPr>
      <p:sp>
        <p:nvSpPr>
          <p:cNvPr id="104" name="Shape 104"/>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05" name="Shape 10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Shape 115"/>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16" name="Shape 11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Shape 121"/>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22" name="Shape 12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Todos los ordenadores han tenido un componente encargado de la salida de vídeo.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Shape 10"/>
          <p:cNvSpPr txBox="1"/>
          <p:nvPr>
            <p:ph type="ctrTitle"/>
          </p:nvPr>
        </p:nvSpPr>
        <p:spPr>
          <a:xfrm>
            <a:off x="311708" y="992767"/>
            <a:ext cx="8520600" cy="27369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Shape 11"/>
          <p:cNvSpPr txBox="1"/>
          <p:nvPr>
            <p:ph idx="1" type="subTitle"/>
          </p:nvPr>
        </p:nvSpPr>
        <p:spPr>
          <a:xfrm>
            <a:off x="311700" y="3778833"/>
            <a:ext cx="8520600" cy="10569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Shape 1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Shape 45"/>
          <p:cNvSpPr txBox="1"/>
          <p:nvPr>
            <p:ph type="title"/>
          </p:nvPr>
        </p:nvSpPr>
        <p:spPr>
          <a:xfrm>
            <a:off x="311700" y="1474833"/>
            <a:ext cx="8520600" cy="26181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p:txBody>
      </p:sp>
      <p:sp>
        <p:nvSpPr>
          <p:cNvPr id="46" name="Shape 46"/>
          <p:cNvSpPr txBox="1"/>
          <p:nvPr>
            <p:ph idx="1" type="body"/>
          </p:nvPr>
        </p:nvSpPr>
        <p:spPr>
          <a:xfrm>
            <a:off x="311700" y="4202967"/>
            <a:ext cx="8520600" cy="17343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Shape 4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Shape 14"/>
          <p:cNvSpPr txBox="1"/>
          <p:nvPr>
            <p:ph type="title"/>
          </p:nvPr>
        </p:nvSpPr>
        <p:spPr>
          <a:xfrm>
            <a:off x="311700" y="2867800"/>
            <a:ext cx="8520600" cy="11223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Shape 15"/>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Shape 17"/>
          <p:cNvSpPr txBox="1"/>
          <p:nvPr>
            <p:ph type="title"/>
          </p:nvPr>
        </p:nvSpPr>
        <p:spPr>
          <a:xfrm>
            <a:off x="311700" y="593367"/>
            <a:ext cx="8520600" cy="763500"/>
          </a:xfrm>
          <a:prstGeom prst="rect">
            <a:avLst/>
          </a:prstGeom>
        </p:spPr>
        <p:txBody>
          <a:bodyPr anchorCtr="0" anchor="t" bIns="91425" lIns="91425" spcFirstLastPara="1" rIns="91425" wrap="square" tIns="91425"/>
          <a:lstStyle>
            <a:lvl1pPr lvl="0">
              <a:spcBef>
                <a:spcPts val="0"/>
              </a:spcBef>
              <a:spcAft>
                <a:spcPts val="0"/>
              </a:spcAft>
              <a:buSzPts val="2800"/>
              <a:buNone/>
              <a:defRPr>
                <a:solidFill>
                  <a:srgbClr val="FFFFFF"/>
                </a:solidFill>
                <a:latin typeface="Corsiva"/>
                <a:ea typeface="Corsiva"/>
                <a:cs typeface="Corsiva"/>
                <a:sym typeface="Corsiva"/>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Shape 18"/>
          <p:cNvSpPr txBox="1"/>
          <p:nvPr>
            <p:ph idx="1" type="body"/>
          </p:nvPr>
        </p:nvSpPr>
        <p:spPr>
          <a:xfrm>
            <a:off x="311700" y="1536633"/>
            <a:ext cx="8520600" cy="45552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solidFill>
                  <a:srgbClr val="000000"/>
                </a:solidFill>
                <a:latin typeface="Voltaire"/>
                <a:ea typeface="Voltaire"/>
                <a:cs typeface="Voltaire"/>
                <a:sym typeface="Voltaire"/>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Shape 19"/>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Shape 21"/>
          <p:cNvSpPr txBox="1"/>
          <p:nvPr>
            <p:ph type="title"/>
          </p:nvPr>
        </p:nvSpPr>
        <p:spPr>
          <a:xfrm>
            <a:off x="311700" y="593367"/>
            <a:ext cx="8520600" cy="7635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Shape 22"/>
          <p:cNvSpPr txBox="1"/>
          <p:nvPr>
            <p:ph idx="1" type="body"/>
          </p:nvPr>
        </p:nvSpPr>
        <p:spPr>
          <a:xfrm>
            <a:off x="311700" y="1536633"/>
            <a:ext cx="3999900" cy="45552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Shape 23"/>
          <p:cNvSpPr txBox="1"/>
          <p:nvPr>
            <p:ph idx="2" type="body"/>
          </p:nvPr>
        </p:nvSpPr>
        <p:spPr>
          <a:xfrm>
            <a:off x="4832400" y="1536633"/>
            <a:ext cx="3999900" cy="45552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Shape 2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Shape 26"/>
          <p:cNvSpPr txBox="1"/>
          <p:nvPr>
            <p:ph type="title"/>
          </p:nvPr>
        </p:nvSpPr>
        <p:spPr>
          <a:xfrm>
            <a:off x="311700" y="593367"/>
            <a:ext cx="8520600" cy="7635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Shape 2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Shape 29"/>
          <p:cNvSpPr txBox="1"/>
          <p:nvPr>
            <p:ph type="title"/>
          </p:nvPr>
        </p:nvSpPr>
        <p:spPr>
          <a:xfrm>
            <a:off x="311700" y="740800"/>
            <a:ext cx="2808000" cy="1007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Shape 30"/>
          <p:cNvSpPr txBox="1"/>
          <p:nvPr>
            <p:ph idx="1" type="body"/>
          </p:nvPr>
        </p:nvSpPr>
        <p:spPr>
          <a:xfrm>
            <a:off x="311700" y="1852800"/>
            <a:ext cx="2808000" cy="42393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Shape 31"/>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Shape 33"/>
          <p:cNvSpPr txBox="1"/>
          <p:nvPr>
            <p:ph type="title"/>
          </p:nvPr>
        </p:nvSpPr>
        <p:spPr>
          <a:xfrm>
            <a:off x="490250" y="600200"/>
            <a:ext cx="6367800" cy="54543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Shape 3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Shape 36"/>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7" name="Shape 37"/>
          <p:cNvSpPr txBox="1"/>
          <p:nvPr>
            <p:ph type="title"/>
          </p:nvPr>
        </p:nvSpPr>
        <p:spPr>
          <a:xfrm>
            <a:off x="265500" y="1644233"/>
            <a:ext cx="4045200" cy="19764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Shape 38"/>
          <p:cNvSpPr txBox="1"/>
          <p:nvPr>
            <p:ph idx="1" type="subTitle"/>
          </p:nvPr>
        </p:nvSpPr>
        <p:spPr>
          <a:xfrm>
            <a:off x="265500" y="3737433"/>
            <a:ext cx="4045200" cy="16467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Shape 39"/>
          <p:cNvSpPr txBox="1"/>
          <p:nvPr>
            <p:ph idx="2" type="body"/>
          </p:nvPr>
        </p:nvSpPr>
        <p:spPr>
          <a:xfrm>
            <a:off x="4939500" y="965433"/>
            <a:ext cx="3837000" cy="49269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Shape 40"/>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Shape 42"/>
          <p:cNvSpPr txBox="1"/>
          <p:nvPr>
            <p:ph idx="1" type="body"/>
          </p:nvPr>
        </p:nvSpPr>
        <p:spPr>
          <a:xfrm>
            <a:off x="311700" y="5640767"/>
            <a:ext cx="5998800" cy="8067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Shape 43"/>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rgbClr val="38761D"/>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Shape 7"/>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Shape 8"/>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 Id="rId4" Type="http://schemas.openxmlformats.org/officeDocument/2006/relationships/image" Target="../media/image13.gif"/><Relationship Id="rId5" Type="http://schemas.openxmlformats.org/officeDocument/2006/relationships/image" Target="../media/image1.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25.jpg"/><Relationship Id="rId5" Type="http://schemas.openxmlformats.org/officeDocument/2006/relationships/hyperlink" Target="http://www.youtube.com/watch?v=gso3g_ofjlw" TargetMode="External"/><Relationship Id="rId6" Type="http://schemas.openxmlformats.org/officeDocument/2006/relationships/image" Target="../media/image1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8.png"/><Relationship Id="rId4" Type="http://schemas.openxmlformats.org/officeDocument/2006/relationships/image" Target="../media/image23.jpg"/><Relationship Id="rId5" Type="http://schemas.openxmlformats.org/officeDocument/2006/relationships/image" Target="../media/image20.jpg"/><Relationship Id="rId6" Type="http://schemas.openxmlformats.org/officeDocument/2006/relationships/image" Target="../media/image2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2.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9.png"/><Relationship Id="rId4" Type="http://schemas.openxmlformats.org/officeDocument/2006/relationships/image" Target="../media/image37.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11.jpg"/><Relationship Id="rId5" Type="http://schemas.openxmlformats.org/officeDocument/2006/relationships/image" Target="../media/image3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0.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6.png"/><Relationship Id="rId4" Type="http://schemas.openxmlformats.org/officeDocument/2006/relationships/image" Target="../media/image45.png"/><Relationship Id="rId5" Type="http://schemas.openxmlformats.org/officeDocument/2006/relationships/image" Target="../media/image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4.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9.jpg"/><Relationship Id="rId4" Type="http://schemas.openxmlformats.org/officeDocument/2006/relationships/image" Target="../media/image35.jpg"/><Relationship Id="rId5" Type="http://schemas.openxmlformats.org/officeDocument/2006/relationships/image" Target="../media/image42.jpg"/><Relationship Id="rId6" Type="http://schemas.openxmlformats.org/officeDocument/2006/relationships/image" Target="../media/image46.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60.jp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53.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65.jpg"/><Relationship Id="rId4" Type="http://schemas.openxmlformats.org/officeDocument/2006/relationships/image" Target="../media/image4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56.gif"/><Relationship Id="rId4" Type="http://schemas.openxmlformats.org/officeDocument/2006/relationships/image" Target="../media/image52.gif"/><Relationship Id="rId5" Type="http://schemas.openxmlformats.org/officeDocument/2006/relationships/image" Target="../media/image58.gif"/><Relationship Id="rId6" Type="http://schemas.openxmlformats.org/officeDocument/2006/relationships/image" Target="../media/image55.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61.gif"/><Relationship Id="rId4" Type="http://schemas.openxmlformats.org/officeDocument/2006/relationships/image" Target="../media/image6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54.jpg"/><Relationship Id="rId4" Type="http://schemas.openxmlformats.org/officeDocument/2006/relationships/image" Target="../media/image6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59.png"/><Relationship Id="rId4" Type="http://schemas.openxmlformats.org/officeDocument/2006/relationships/image" Target="../media/image68.png"/><Relationship Id="rId5" Type="http://schemas.openxmlformats.org/officeDocument/2006/relationships/image" Target="../media/image5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63.gif"/><Relationship Id="rId4" Type="http://schemas.openxmlformats.org/officeDocument/2006/relationships/image" Target="../media/image71.gif"/><Relationship Id="rId5" Type="http://schemas.openxmlformats.org/officeDocument/2006/relationships/image" Target="../media/image64.gif"/><Relationship Id="rId6" Type="http://schemas.openxmlformats.org/officeDocument/2006/relationships/image" Target="../media/image66.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73.jpg"/><Relationship Id="rId4" Type="http://schemas.openxmlformats.org/officeDocument/2006/relationships/image" Target="../media/image83.jpg"/><Relationship Id="rId5" Type="http://schemas.openxmlformats.org/officeDocument/2006/relationships/image" Target="../media/image7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7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0.jp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69.png"/><Relationship Id="rId4" Type="http://schemas.openxmlformats.org/officeDocument/2006/relationships/image" Target="../media/image76.png"/><Relationship Id="rId5" Type="http://schemas.openxmlformats.org/officeDocument/2006/relationships/image" Target="../media/image75.png"/><Relationship Id="rId6" Type="http://schemas.openxmlformats.org/officeDocument/2006/relationships/image" Target="../media/image80.png"/><Relationship Id="rId7" Type="http://schemas.openxmlformats.org/officeDocument/2006/relationships/image" Target="../media/image7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70.g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74.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81.gif"/><Relationship Id="rId4" Type="http://schemas.openxmlformats.org/officeDocument/2006/relationships/image" Target="../media/image8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hyperlink" Target="http://glslsandbox.com"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82.png"/><Relationship Id="rId4" Type="http://schemas.openxmlformats.org/officeDocument/2006/relationships/image" Target="../media/image88.png"/><Relationship Id="rId9" Type="http://schemas.openxmlformats.org/officeDocument/2006/relationships/image" Target="../media/image84.jpg"/><Relationship Id="rId5" Type="http://schemas.openxmlformats.org/officeDocument/2006/relationships/image" Target="../media/image78.jpg"/><Relationship Id="rId6" Type="http://schemas.openxmlformats.org/officeDocument/2006/relationships/image" Target="../media/image86.png"/><Relationship Id="rId7" Type="http://schemas.openxmlformats.org/officeDocument/2006/relationships/image" Target="../media/image87.png"/><Relationship Id="rId8" Type="http://schemas.openxmlformats.org/officeDocument/2006/relationships/image" Target="../media/image9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hyperlink" Target="http://www.youtube.com/watch?v=iQaU9UP6dlg" TargetMode="External"/><Relationship Id="rId4" Type="http://schemas.openxmlformats.org/officeDocument/2006/relationships/image" Target="../media/image89.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hyperlink" Target="https://www.cs.uic.edu/~jbell/CourseNotes/ComputerGraphics/LightingAndShading.html" TargetMode="External"/><Relationship Id="rId4" Type="http://schemas.openxmlformats.org/officeDocument/2006/relationships/hyperlink" Target="http://www.rastertek.com/dx10tut10.html" TargetMode="External"/><Relationship Id="rId10" Type="http://schemas.openxmlformats.org/officeDocument/2006/relationships/hyperlink" Target="http://www.inmensia.com/articulos/raytracing" TargetMode="External"/><Relationship Id="rId9" Type="http://schemas.openxmlformats.org/officeDocument/2006/relationships/hyperlink" Target="http://www.cs.cornell.edu/Courses/cs4620/2015fa/index.shtml" TargetMode="External"/><Relationship Id="rId5" Type="http://schemas.openxmlformats.org/officeDocument/2006/relationships/hyperlink" Target="http://ogldev.atspace.co.uk/www/tutorial19/tutorial19.html" TargetMode="External"/><Relationship Id="rId6" Type="http://schemas.openxmlformats.org/officeDocument/2006/relationships/hyperlink" Target="http://www.rastertek.com/dx10tut23.html" TargetMode="External"/><Relationship Id="rId7" Type="http://schemas.openxmlformats.org/officeDocument/2006/relationships/hyperlink" Target="https://coolcodea.wordpress.com/2013/09/28/115-lighting-in-3d-diffuse-light/" TargetMode="External"/><Relationship Id="rId8" Type="http://schemas.openxmlformats.org/officeDocument/2006/relationships/hyperlink" Target="https://coolcodea.wordpress.com/2013/09/30/116-lighting-in-3d-specular-lightin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5.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jpg"/><Relationship Id="rId4" Type="http://schemas.openxmlformats.org/officeDocument/2006/relationships/image" Target="../media/image7.png"/><Relationship Id="rId5" Type="http://schemas.openxmlformats.org/officeDocument/2006/relationships/image" Target="../media/image2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91.png"/><Relationship Id="rId4" Type="http://schemas.openxmlformats.org/officeDocument/2006/relationships/image" Target="../media/image3.jpg"/><Relationship Id="rId5"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4.jp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Shape 54"/>
          <p:cNvSpPr txBox="1"/>
          <p:nvPr/>
        </p:nvSpPr>
        <p:spPr>
          <a:xfrm>
            <a:off x="4649975" y="1740075"/>
            <a:ext cx="4679100" cy="12576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i="1" lang="es" sz="3600">
                <a:solidFill>
                  <a:schemeClr val="lt1"/>
                </a:solidFill>
                <a:latin typeface="Orbitron"/>
                <a:ea typeface="Orbitron"/>
                <a:cs typeface="Orbitron"/>
                <a:sym typeface="Orbitron"/>
              </a:rPr>
              <a:t>¡Universos con teteras!</a:t>
            </a:r>
            <a:endParaRPr i="1" sz="3600">
              <a:solidFill>
                <a:schemeClr val="lt1"/>
              </a:solidFill>
              <a:latin typeface="Orbitron"/>
              <a:ea typeface="Orbitron"/>
              <a:cs typeface="Orbitron"/>
              <a:sym typeface="Orbitron"/>
            </a:endParaRPr>
          </a:p>
        </p:txBody>
      </p:sp>
      <p:sp>
        <p:nvSpPr>
          <p:cNvPr id="55" name="Shape 55"/>
          <p:cNvSpPr txBox="1"/>
          <p:nvPr/>
        </p:nvSpPr>
        <p:spPr>
          <a:xfrm>
            <a:off x="380200" y="6112250"/>
            <a:ext cx="3743400" cy="3216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i="1" lang="es" sz="2400" u="sng">
                <a:solidFill>
                  <a:srgbClr val="93C47D"/>
                </a:solidFill>
                <a:latin typeface="Voltaire"/>
                <a:ea typeface="Voltaire"/>
                <a:cs typeface="Voltaire"/>
                <a:sym typeface="Voltaire"/>
              </a:rPr>
              <a:t>Por Adrián Arroyo Calle</a:t>
            </a:r>
            <a:endParaRPr i="1" sz="2400" u="sng">
              <a:solidFill>
                <a:srgbClr val="93C47D"/>
              </a:solidFill>
              <a:latin typeface="Voltaire"/>
              <a:ea typeface="Voltaire"/>
              <a:cs typeface="Voltaire"/>
              <a:sym typeface="Voltaire"/>
            </a:endParaRPr>
          </a:p>
        </p:txBody>
      </p:sp>
      <p:pic>
        <p:nvPicPr>
          <p:cNvPr descr="boingball.gif" id="56" name="Shape 56"/>
          <p:cNvPicPr preferRelativeResize="0"/>
          <p:nvPr/>
        </p:nvPicPr>
        <p:blipFill>
          <a:blip r:embed="rId4">
            <a:alphaModFix/>
          </a:blip>
          <a:stretch>
            <a:fillRect/>
          </a:stretch>
        </p:blipFill>
        <p:spPr>
          <a:xfrm>
            <a:off x="643388" y="3099388"/>
            <a:ext cx="4752975" cy="2676525"/>
          </a:xfrm>
          <a:prstGeom prst="rect">
            <a:avLst/>
          </a:prstGeom>
          <a:noFill/>
          <a:ln>
            <a:noFill/>
          </a:ln>
        </p:spPr>
      </p:pic>
      <p:pic>
        <p:nvPicPr>
          <p:cNvPr descr="Teteras_65011.gif" id="57" name="Shape 57"/>
          <p:cNvPicPr preferRelativeResize="0"/>
          <p:nvPr/>
        </p:nvPicPr>
        <p:blipFill>
          <a:blip r:embed="rId5">
            <a:alphaModFix/>
          </a:blip>
          <a:stretch>
            <a:fillRect/>
          </a:stretch>
        </p:blipFill>
        <p:spPr>
          <a:xfrm>
            <a:off x="-1487" y="7"/>
            <a:ext cx="6042757" cy="140768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sp>
        <p:nvSpPr>
          <p:cNvPr id="136" name="Shape 13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solidFill>
                  <a:srgbClr val="FFFFFF"/>
                </a:solidFill>
                <a:latin typeface="Corsiva"/>
                <a:ea typeface="Corsiva"/>
                <a:cs typeface="Corsiva"/>
                <a:sym typeface="Corsiva"/>
              </a:rPr>
              <a:t>SIMD</a:t>
            </a:r>
            <a:endParaRPr>
              <a:solidFill>
                <a:srgbClr val="FFFFFF"/>
              </a:solidFill>
              <a:latin typeface="Corsiva"/>
              <a:ea typeface="Corsiva"/>
              <a:cs typeface="Corsiva"/>
              <a:sym typeface="Corsiva"/>
            </a:endParaRPr>
          </a:p>
        </p:txBody>
      </p:sp>
      <p:sp>
        <p:nvSpPr>
          <p:cNvPr id="137" name="Shape 137"/>
          <p:cNvSpPr txBox="1"/>
          <p:nvPr>
            <p:ph idx="1" type="body"/>
          </p:nvPr>
        </p:nvSpPr>
        <p:spPr>
          <a:xfrm>
            <a:off x="311700" y="1536625"/>
            <a:ext cx="4119000" cy="8469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rPr lang="es">
                <a:solidFill>
                  <a:srgbClr val="000000"/>
                </a:solidFill>
              </a:rPr>
              <a:t>Las CPU además fueron añadiendo extensiones de tipo SIMD (Single Instruction Multiple Data).</a:t>
            </a:r>
            <a:endParaRPr>
              <a:solidFill>
                <a:srgbClr val="000000"/>
              </a:solidFill>
            </a:endParaRPr>
          </a:p>
        </p:txBody>
      </p:sp>
      <p:pic>
        <p:nvPicPr>
          <p:cNvPr descr="This image rendered as PNG in" id="138" name="Shape 138"/>
          <p:cNvPicPr preferRelativeResize="0"/>
          <p:nvPr/>
        </p:nvPicPr>
        <p:blipFill>
          <a:blip r:embed="rId3">
            <a:alphaModFix/>
          </a:blip>
          <a:stretch>
            <a:fillRect/>
          </a:stretch>
        </p:blipFill>
        <p:spPr>
          <a:xfrm>
            <a:off x="4737725" y="246175"/>
            <a:ext cx="4184500" cy="4184500"/>
          </a:xfrm>
          <a:prstGeom prst="rect">
            <a:avLst/>
          </a:prstGeom>
          <a:noFill/>
          <a:ln>
            <a:noFill/>
          </a:ln>
        </p:spPr>
      </p:pic>
      <p:sp>
        <p:nvSpPr>
          <p:cNvPr id="139" name="Shape 139"/>
          <p:cNvSpPr txBox="1"/>
          <p:nvPr/>
        </p:nvSpPr>
        <p:spPr>
          <a:xfrm>
            <a:off x="424050" y="2778300"/>
            <a:ext cx="4006800" cy="3070800"/>
          </a:xfrm>
          <a:prstGeom prst="rect">
            <a:avLst/>
          </a:prstGeom>
          <a:noFill/>
          <a:ln>
            <a:noFill/>
          </a:ln>
        </p:spPr>
        <p:txBody>
          <a:bodyPr anchorCtr="0" anchor="t" bIns="91425" lIns="91425" spcFirstLastPara="1" rIns="91425" wrap="square" tIns="91425">
            <a:noAutofit/>
          </a:bodyPr>
          <a:lstStyle/>
          <a:p>
            <a:pPr indent="-317500" lvl="0" marL="457200" rtl="0">
              <a:spcBef>
                <a:spcPts val="0"/>
              </a:spcBef>
              <a:spcAft>
                <a:spcPts val="0"/>
              </a:spcAft>
              <a:buSzPts val="1400"/>
              <a:buChar char="●"/>
            </a:pPr>
            <a:r>
              <a:rPr lang="es">
                <a:solidFill>
                  <a:schemeClr val="dk1"/>
                </a:solidFill>
              </a:rPr>
              <a:t>MMX - Intel (1997) - Matrix Math eXtension</a:t>
            </a:r>
            <a:endParaRPr/>
          </a:p>
          <a:p>
            <a:pPr indent="-317500" lvl="0" marL="457200" rtl="0">
              <a:spcBef>
                <a:spcPts val="0"/>
              </a:spcBef>
              <a:spcAft>
                <a:spcPts val="0"/>
              </a:spcAft>
              <a:buSzPts val="1400"/>
              <a:buChar char="●"/>
            </a:pPr>
            <a:r>
              <a:rPr lang="es"/>
              <a:t>3DNow! - AMD (1998)</a:t>
            </a:r>
            <a:endParaRPr>
              <a:solidFill>
                <a:schemeClr val="dk1"/>
              </a:solidFill>
            </a:endParaRPr>
          </a:p>
          <a:p>
            <a:pPr indent="-317500" lvl="0" marL="457200" rtl="0">
              <a:spcBef>
                <a:spcPts val="0"/>
              </a:spcBef>
              <a:spcAft>
                <a:spcPts val="0"/>
              </a:spcAft>
              <a:buClr>
                <a:schemeClr val="dk1"/>
              </a:buClr>
              <a:buSzPts val="1400"/>
              <a:buChar char="●"/>
            </a:pPr>
            <a:r>
              <a:rPr lang="es">
                <a:solidFill>
                  <a:schemeClr val="dk1"/>
                </a:solidFill>
              </a:rPr>
              <a:t>SSE - Intel (1999)</a:t>
            </a:r>
            <a:endParaRPr>
              <a:solidFill>
                <a:schemeClr val="dk1"/>
              </a:solidFill>
            </a:endParaRPr>
          </a:p>
          <a:p>
            <a:pPr indent="-317500" lvl="0" marL="457200" rtl="0">
              <a:spcBef>
                <a:spcPts val="0"/>
              </a:spcBef>
              <a:spcAft>
                <a:spcPts val="0"/>
              </a:spcAft>
              <a:buClr>
                <a:schemeClr val="dk1"/>
              </a:buClr>
              <a:buSzPts val="1400"/>
              <a:buChar char="●"/>
            </a:pPr>
            <a:r>
              <a:rPr lang="es">
                <a:solidFill>
                  <a:schemeClr val="dk1"/>
                </a:solidFill>
              </a:rPr>
              <a:t>SSE2, SSE3 y SSE4</a:t>
            </a:r>
            <a:endParaRPr>
              <a:solidFill>
                <a:schemeClr val="dk1"/>
              </a:solidFill>
            </a:endParaRPr>
          </a:p>
          <a:p>
            <a:pPr indent="-317500" lvl="0" marL="457200" rtl="0">
              <a:spcBef>
                <a:spcPts val="0"/>
              </a:spcBef>
              <a:spcAft>
                <a:spcPts val="0"/>
              </a:spcAft>
              <a:buClr>
                <a:schemeClr val="dk1"/>
              </a:buClr>
              <a:buSzPts val="1400"/>
              <a:buChar char="●"/>
            </a:pPr>
            <a:r>
              <a:rPr lang="es">
                <a:solidFill>
                  <a:schemeClr val="dk1"/>
                </a:solidFill>
              </a:rPr>
              <a:t>AVX- Intel (2011) - Advanced Vector Extensions</a:t>
            </a:r>
            <a:endParaRPr>
              <a:solidFill>
                <a:schemeClr val="dk1"/>
              </a:solidFill>
            </a:endParaRPr>
          </a:p>
          <a:p>
            <a:pPr indent="0" lvl="0" marL="0" rtl="0">
              <a:spcBef>
                <a:spcPts val="0"/>
              </a:spcBef>
              <a:spcAft>
                <a:spcPts val="0"/>
              </a:spcAft>
              <a:buNone/>
            </a:pPr>
            <a:r>
              <a:t/>
            </a:r>
            <a:endParaRPr>
              <a:solidFill>
                <a:schemeClr val="dk1"/>
              </a:solidFill>
            </a:endParaRPr>
          </a:p>
          <a:p>
            <a:pPr indent="0" lvl="0" marL="0" rtl="0">
              <a:spcBef>
                <a:spcPts val="0"/>
              </a:spcBef>
              <a:spcAft>
                <a:spcPts val="0"/>
              </a:spcAft>
              <a:buNone/>
            </a:pPr>
            <a:r>
              <a:rPr lang="es">
                <a:solidFill>
                  <a:schemeClr val="dk1"/>
                </a:solidFill>
              </a:rPr>
              <a:t>En dispositivos móviles</a:t>
            </a:r>
            <a:endParaRPr>
              <a:solidFill>
                <a:schemeClr val="dk1"/>
              </a:solidFill>
            </a:endParaRPr>
          </a:p>
          <a:p>
            <a:pPr indent="-317500" lvl="0" marL="457200" rtl="0">
              <a:spcBef>
                <a:spcPts val="0"/>
              </a:spcBef>
              <a:spcAft>
                <a:spcPts val="0"/>
              </a:spcAft>
              <a:buClr>
                <a:schemeClr val="dk1"/>
              </a:buClr>
              <a:buSzPts val="1400"/>
              <a:buChar char="●"/>
            </a:pPr>
            <a:r>
              <a:rPr lang="es">
                <a:solidFill>
                  <a:schemeClr val="dk1"/>
                </a:solidFill>
              </a:rPr>
              <a:t>ARM NEON </a:t>
            </a:r>
            <a:endParaRPr>
              <a:solidFill>
                <a:schemeClr val="dk1"/>
              </a:solidFill>
            </a:endParaRPr>
          </a:p>
        </p:txBody>
      </p:sp>
      <p:pic>
        <p:nvPicPr>
          <p:cNvPr descr="File:KL Intel Pentium MMX 200." id="140" name="Shape 140"/>
          <p:cNvPicPr preferRelativeResize="0"/>
          <p:nvPr/>
        </p:nvPicPr>
        <p:blipFill>
          <a:blip r:embed="rId4">
            <a:alphaModFix/>
          </a:blip>
          <a:stretch>
            <a:fillRect/>
          </a:stretch>
        </p:blipFill>
        <p:spPr>
          <a:xfrm>
            <a:off x="2845488" y="4418975"/>
            <a:ext cx="2473127" cy="2297150"/>
          </a:xfrm>
          <a:prstGeom prst="rect">
            <a:avLst/>
          </a:prstGeom>
          <a:noFill/>
          <a:ln>
            <a:noFill/>
          </a:ln>
        </p:spPr>
      </p:pic>
      <p:sp>
        <p:nvSpPr>
          <p:cNvPr descr="I found this on an old tape." id="141" name="Shape 141" title="Intel Pentium MMX Commercial Stayin' Alive (1997)">
            <a:hlinkClick r:id="rId5"/>
          </p:cNvPr>
          <p:cNvSpPr/>
          <p:nvPr/>
        </p:nvSpPr>
        <p:spPr>
          <a:xfrm>
            <a:off x="5702825" y="4277100"/>
            <a:ext cx="3441175" cy="2580900"/>
          </a:xfrm>
          <a:prstGeom prst="rect">
            <a:avLst/>
          </a:prstGeom>
          <a:blipFill>
            <a:blip r:embed="rId6">
              <a:alphaModFix/>
            </a:blip>
            <a:stretch>
              <a:fillRect/>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Shape 14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Tres ingredientes</a:t>
            </a:r>
            <a:endParaRPr/>
          </a:p>
        </p:txBody>
      </p:sp>
      <p:sp>
        <p:nvSpPr>
          <p:cNvPr id="147" name="Shape 147"/>
          <p:cNvSpPr txBox="1"/>
          <p:nvPr>
            <p:ph idx="1" type="body"/>
          </p:nvPr>
        </p:nvSpPr>
        <p:spPr>
          <a:xfrm>
            <a:off x="311700" y="1536625"/>
            <a:ext cx="3861300" cy="4555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s"/>
              <a:t>Para poder generar gráficos por ordenador son necesarios los siguientes elementos:</a:t>
            </a:r>
            <a:endParaRPr/>
          </a:p>
          <a:p>
            <a:pPr indent="-342900" lvl="0" marL="457200" rtl="0">
              <a:spcBef>
                <a:spcPts val="1600"/>
              </a:spcBef>
              <a:spcAft>
                <a:spcPts val="0"/>
              </a:spcAft>
              <a:buSzPts val="1800"/>
              <a:buChar char="●"/>
            </a:pPr>
            <a:r>
              <a:rPr lang="es"/>
              <a:t>Figura (o geometría)</a:t>
            </a:r>
            <a:endParaRPr/>
          </a:p>
          <a:p>
            <a:pPr indent="-342900" lvl="0" marL="457200" rtl="0">
              <a:spcBef>
                <a:spcPts val="0"/>
              </a:spcBef>
              <a:spcAft>
                <a:spcPts val="0"/>
              </a:spcAft>
              <a:buSzPts val="1800"/>
              <a:buChar char="●"/>
            </a:pPr>
            <a:r>
              <a:rPr lang="es"/>
              <a:t>Material</a:t>
            </a:r>
            <a:endParaRPr/>
          </a:p>
          <a:p>
            <a:pPr indent="-342900" lvl="0" marL="457200" rtl="0">
              <a:spcBef>
                <a:spcPts val="0"/>
              </a:spcBef>
              <a:spcAft>
                <a:spcPts val="0"/>
              </a:spcAft>
              <a:buSzPts val="1800"/>
              <a:buChar char="●"/>
            </a:pPr>
            <a:r>
              <a:rPr lang="es"/>
              <a:t>Luz</a:t>
            </a:r>
            <a:endParaRPr/>
          </a:p>
        </p:txBody>
      </p:sp>
      <p:pic>
        <p:nvPicPr>
          <p:cNvPr descr="400px-Blender2.64_mesh_modeling.png" id="148" name="Shape 148"/>
          <p:cNvPicPr preferRelativeResize="0"/>
          <p:nvPr/>
        </p:nvPicPr>
        <p:blipFill>
          <a:blip r:embed="rId3">
            <a:alphaModFix/>
          </a:blip>
          <a:stretch>
            <a:fillRect/>
          </a:stretch>
        </p:blipFill>
        <p:spPr>
          <a:xfrm>
            <a:off x="311700" y="3653425"/>
            <a:ext cx="3810000" cy="2438400"/>
          </a:xfrm>
          <a:prstGeom prst="rect">
            <a:avLst/>
          </a:prstGeom>
          <a:noFill/>
          <a:ln>
            <a:noFill/>
          </a:ln>
        </p:spPr>
      </p:pic>
      <p:pic>
        <p:nvPicPr>
          <p:cNvPr descr="cycles_procedural-wood.jpg" id="149" name="Shape 149"/>
          <p:cNvPicPr preferRelativeResize="0"/>
          <p:nvPr/>
        </p:nvPicPr>
        <p:blipFill>
          <a:blip r:embed="rId4">
            <a:alphaModFix/>
          </a:blip>
          <a:stretch>
            <a:fillRect/>
          </a:stretch>
        </p:blipFill>
        <p:spPr>
          <a:xfrm>
            <a:off x="4172995" y="433032"/>
            <a:ext cx="2436275" cy="2921193"/>
          </a:xfrm>
          <a:prstGeom prst="rect">
            <a:avLst/>
          </a:prstGeom>
          <a:noFill/>
          <a:ln>
            <a:noFill/>
          </a:ln>
        </p:spPr>
      </p:pic>
      <p:pic>
        <p:nvPicPr>
          <p:cNvPr descr="bi_stucco.jpg" id="150" name="Shape 150"/>
          <p:cNvPicPr preferRelativeResize="0"/>
          <p:nvPr/>
        </p:nvPicPr>
        <p:blipFill>
          <a:blip r:embed="rId5">
            <a:alphaModFix/>
          </a:blip>
          <a:stretch>
            <a:fillRect/>
          </a:stretch>
        </p:blipFill>
        <p:spPr>
          <a:xfrm>
            <a:off x="6609277" y="433038"/>
            <a:ext cx="2436275" cy="2921179"/>
          </a:xfrm>
          <a:prstGeom prst="rect">
            <a:avLst/>
          </a:prstGeom>
          <a:noFill/>
          <a:ln>
            <a:noFill/>
          </a:ln>
        </p:spPr>
      </p:pic>
      <p:pic>
        <p:nvPicPr>
          <p:cNvPr descr="3ds_uffizi_env_render.jpg" id="151" name="Shape 151"/>
          <p:cNvPicPr preferRelativeResize="0"/>
          <p:nvPr/>
        </p:nvPicPr>
        <p:blipFill>
          <a:blip r:embed="rId6">
            <a:alphaModFix/>
          </a:blip>
          <a:stretch>
            <a:fillRect/>
          </a:stretch>
        </p:blipFill>
        <p:spPr>
          <a:xfrm>
            <a:off x="4942450" y="3768950"/>
            <a:ext cx="3631275" cy="27234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sp>
        <p:nvSpPr>
          <p:cNvPr id="156" name="Shape 15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Definiendo los ejes</a:t>
            </a:r>
            <a:endParaRPr/>
          </a:p>
        </p:txBody>
      </p:sp>
      <p:sp>
        <p:nvSpPr>
          <p:cNvPr id="157" name="Shape 157"/>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descr="cartesian.png" id="158" name="Shape 158"/>
          <p:cNvPicPr preferRelativeResize="0"/>
          <p:nvPr/>
        </p:nvPicPr>
        <p:blipFill>
          <a:blip r:embed="rId3">
            <a:alphaModFix/>
          </a:blip>
          <a:stretch>
            <a:fillRect/>
          </a:stretch>
        </p:blipFill>
        <p:spPr>
          <a:xfrm>
            <a:off x="311700" y="1865488"/>
            <a:ext cx="4152900" cy="3419475"/>
          </a:xfrm>
          <a:prstGeom prst="rect">
            <a:avLst/>
          </a:prstGeom>
          <a:noFill/>
          <a:ln>
            <a:noFill/>
          </a:ln>
        </p:spPr>
      </p:pic>
      <p:pic>
        <p:nvPicPr>
          <p:cNvPr descr="SDL_6_1.png" id="159" name="Shape 159"/>
          <p:cNvPicPr preferRelativeResize="0"/>
          <p:nvPr/>
        </p:nvPicPr>
        <p:blipFill>
          <a:blip r:embed="rId4">
            <a:alphaModFix/>
          </a:blip>
          <a:stretch>
            <a:fillRect/>
          </a:stretch>
        </p:blipFill>
        <p:spPr>
          <a:xfrm>
            <a:off x="4778300" y="2011288"/>
            <a:ext cx="3980875" cy="360586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 name="Shape 163"/>
        <p:cNvGrpSpPr/>
        <p:nvPr/>
      </p:nvGrpSpPr>
      <p:grpSpPr>
        <a:xfrm>
          <a:off x="0" y="0"/>
          <a:ext cx="0" cy="0"/>
          <a:chOff x="0" y="0"/>
          <a:chExt cx="0" cy="0"/>
        </a:xfrm>
      </p:grpSpPr>
      <p:sp>
        <p:nvSpPr>
          <p:cNvPr id="164" name="Shape 16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Varias maneras de renderizar</a:t>
            </a:r>
            <a:endParaRPr/>
          </a:p>
        </p:txBody>
      </p:sp>
      <p:sp>
        <p:nvSpPr>
          <p:cNvPr id="165" name="Shape 165"/>
          <p:cNvSpPr txBox="1"/>
          <p:nvPr/>
        </p:nvSpPr>
        <p:spPr>
          <a:xfrm>
            <a:off x="497175" y="1506125"/>
            <a:ext cx="3597000" cy="43137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s" sz="1800" u="sng">
                <a:latin typeface="Oswald"/>
                <a:ea typeface="Oswald"/>
                <a:cs typeface="Oswald"/>
                <a:sym typeface="Oswald"/>
              </a:rPr>
              <a:t>RASTERIZAR</a:t>
            </a:r>
            <a:endParaRPr sz="1800" u="sng">
              <a:latin typeface="Oswald"/>
              <a:ea typeface="Oswald"/>
              <a:cs typeface="Oswald"/>
              <a:sym typeface="Oswald"/>
            </a:endParaRPr>
          </a:p>
          <a:p>
            <a:pPr indent="0" lvl="0" marL="0" rtl="0">
              <a:spcBef>
                <a:spcPts val="0"/>
              </a:spcBef>
              <a:spcAft>
                <a:spcPts val="0"/>
              </a:spcAft>
              <a:buNone/>
            </a:pPr>
            <a:r>
              <a:t/>
            </a:r>
            <a:endParaRPr sz="1800" u="sng">
              <a:latin typeface="Oswald"/>
              <a:ea typeface="Oswald"/>
              <a:cs typeface="Oswald"/>
              <a:sym typeface="Oswald"/>
            </a:endParaRPr>
          </a:p>
          <a:p>
            <a:pPr indent="0" lvl="0" marL="0" rtl="0">
              <a:spcBef>
                <a:spcPts val="0"/>
              </a:spcBef>
              <a:spcAft>
                <a:spcPts val="0"/>
              </a:spcAft>
              <a:buNone/>
            </a:pPr>
            <a:r>
              <a:rPr lang="es" sz="1800">
                <a:latin typeface="Voltaire"/>
                <a:ea typeface="Voltaire"/>
                <a:cs typeface="Voltaire"/>
                <a:sym typeface="Voltaire"/>
              </a:rPr>
              <a:t>Para cada objeto en la escena {</a:t>
            </a:r>
            <a:endParaRPr sz="1800">
              <a:latin typeface="Voltaire"/>
              <a:ea typeface="Voltaire"/>
              <a:cs typeface="Voltaire"/>
              <a:sym typeface="Voltaire"/>
            </a:endParaRPr>
          </a:p>
          <a:p>
            <a:pPr indent="0" lvl="0" marL="0" rtl="0">
              <a:spcBef>
                <a:spcPts val="0"/>
              </a:spcBef>
              <a:spcAft>
                <a:spcPts val="0"/>
              </a:spcAft>
              <a:buNone/>
            </a:pPr>
            <a:r>
              <a:rPr lang="es" sz="1800">
                <a:latin typeface="Voltaire"/>
                <a:ea typeface="Voltaire"/>
                <a:cs typeface="Voltaire"/>
                <a:sym typeface="Voltaire"/>
              </a:rPr>
              <a:t>	Para cada píxel en la pantalla {</a:t>
            </a:r>
            <a:endParaRPr sz="1800">
              <a:latin typeface="Voltaire"/>
              <a:ea typeface="Voltaire"/>
              <a:cs typeface="Voltaire"/>
              <a:sym typeface="Voltaire"/>
            </a:endParaRPr>
          </a:p>
          <a:p>
            <a:pPr indent="0" lvl="0" marL="0" rtl="0">
              <a:spcBef>
                <a:spcPts val="0"/>
              </a:spcBef>
              <a:spcAft>
                <a:spcPts val="0"/>
              </a:spcAft>
              <a:buNone/>
            </a:pPr>
            <a:r>
              <a:rPr lang="es" sz="1800">
                <a:latin typeface="Voltaire"/>
                <a:ea typeface="Voltaire"/>
                <a:cs typeface="Voltaire"/>
                <a:sym typeface="Voltaire"/>
              </a:rPr>
              <a:t>		Si el objeto afecta a ese píxel{</a:t>
            </a:r>
            <a:endParaRPr sz="1800">
              <a:latin typeface="Voltaire"/>
              <a:ea typeface="Voltaire"/>
              <a:cs typeface="Voltaire"/>
              <a:sym typeface="Voltaire"/>
            </a:endParaRPr>
          </a:p>
          <a:p>
            <a:pPr indent="457200" lvl="0" marL="0" rtl="0">
              <a:spcBef>
                <a:spcPts val="0"/>
              </a:spcBef>
              <a:spcAft>
                <a:spcPts val="0"/>
              </a:spcAft>
              <a:buNone/>
            </a:pPr>
            <a:r>
              <a:rPr lang="es" sz="1800">
                <a:latin typeface="Voltaire"/>
                <a:ea typeface="Voltaire"/>
                <a:cs typeface="Voltaire"/>
                <a:sym typeface="Voltaire"/>
              </a:rPr>
              <a:t>		HacerAlgo();</a:t>
            </a:r>
            <a:endParaRPr sz="1800">
              <a:latin typeface="Voltaire"/>
              <a:ea typeface="Voltaire"/>
              <a:cs typeface="Voltaire"/>
              <a:sym typeface="Voltaire"/>
            </a:endParaRPr>
          </a:p>
          <a:p>
            <a:pPr indent="457200" lvl="0" marL="457200" rtl="0">
              <a:spcBef>
                <a:spcPts val="0"/>
              </a:spcBef>
              <a:spcAft>
                <a:spcPts val="0"/>
              </a:spcAft>
              <a:buNone/>
            </a:pPr>
            <a:r>
              <a:rPr lang="es" sz="1800">
                <a:latin typeface="Voltaire"/>
                <a:ea typeface="Voltaire"/>
                <a:cs typeface="Voltaire"/>
                <a:sym typeface="Voltaire"/>
              </a:rPr>
              <a:t>}</a:t>
            </a:r>
            <a:endParaRPr sz="1800">
              <a:latin typeface="Voltaire"/>
              <a:ea typeface="Voltaire"/>
              <a:cs typeface="Voltaire"/>
              <a:sym typeface="Voltaire"/>
            </a:endParaRPr>
          </a:p>
          <a:p>
            <a:pPr indent="457200" lvl="0" marL="0" rtl="0">
              <a:spcBef>
                <a:spcPts val="0"/>
              </a:spcBef>
              <a:spcAft>
                <a:spcPts val="0"/>
              </a:spcAft>
              <a:buNone/>
            </a:pPr>
            <a:r>
              <a:rPr lang="es" sz="1800">
                <a:latin typeface="Voltaire"/>
                <a:ea typeface="Voltaire"/>
                <a:cs typeface="Voltaire"/>
                <a:sym typeface="Voltaire"/>
              </a:rPr>
              <a:t>}</a:t>
            </a:r>
            <a:endParaRPr sz="1800">
              <a:latin typeface="Voltaire"/>
              <a:ea typeface="Voltaire"/>
              <a:cs typeface="Voltaire"/>
              <a:sym typeface="Voltaire"/>
            </a:endParaRPr>
          </a:p>
          <a:p>
            <a:pPr indent="0" lvl="0" marL="0">
              <a:spcBef>
                <a:spcPts val="0"/>
              </a:spcBef>
              <a:spcAft>
                <a:spcPts val="0"/>
              </a:spcAft>
              <a:buNone/>
            </a:pPr>
            <a:r>
              <a:rPr lang="es" sz="1800">
                <a:latin typeface="Voltaire"/>
                <a:ea typeface="Voltaire"/>
                <a:cs typeface="Voltaire"/>
                <a:sym typeface="Voltaire"/>
              </a:rPr>
              <a:t>}</a:t>
            </a:r>
            <a:endParaRPr sz="1800">
              <a:latin typeface="Voltaire"/>
              <a:ea typeface="Voltaire"/>
              <a:cs typeface="Voltaire"/>
              <a:sym typeface="Voltaire"/>
            </a:endParaRPr>
          </a:p>
        </p:txBody>
      </p:sp>
      <p:sp>
        <p:nvSpPr>
          <p:cNvPr id="166" name="Shape 166"/>
          <p:cNvSpPr txBox="1"/>
          <p:nvPr/>
        </p:nvSpPr>
        <p:spPr>
          <a:xfrm>
            <a:off x="4840075" y="1593875"/>
            <a:ext cx="3787200" cy="46791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s" sz="1800" u="sng">
                <a:latin typeface="Oswald"/>
                <a:ea typeface="Oswald"/>
                <a:cs typeface="Oswald"/>
                <a:sym typeface="Oswald"/>
              </a:rPr>
              <a:t>RAY TRACING</a:t>
            </a:r>
            <a:endParaRPr sz="1800" u="sng">
              <a:latin typeface="Oswald"/>
              <a:ea typeface="Oswald"/>
              <a:cs typeface="Oswald"/>
              <a:sym typeface="Oswald"/>
            </a:endParaRPr>
          </a:p>
          <a:p>
            <a:pPr indent="0" lvl="0" marL="0" rtl="0">
              <a:spcBef>
                <a:spcPts val="0"/>
              </a:spcBef>
              <a:spcAft>
                <a:spcPts val="0"/>
              </a:spcAft>
              <a:buNone/>
            </a:pPr>
            <a:r>
              <a:t/>
            </a:r>
            <a:endParaRPr sz="1800" u="sng">
              <a:latin typeface="Oswald"/>
              <a:ea typeface="Oswald"/>
              <a:cs typeface="Oswald"/>
              <a:sym typeface="Oswald"/>
            </a:endParaRPr>
          </a:p>
          <a:p>
            <a:pPr indent="0" lvl="0" marL="0" rtl="0">
              <a:spcBef>
                <a:spcPts val="0"/>
              </a:spcBef>
              <a:spcAft>
                <a:spcPts val="0"/>
              </a:spcAft>
              <a:buNone/>
            </a:pPr>
            <a:r>
              <a:rPr lang="es" sz="1800">
                <a:latin typeface="Voltaire"/>
                <a:ea typeface="Voltaire"/>
                <a:cs typeface="Voltaire"/>
                <a:sym typeface="Voltaire"/>
              </a:rPr>
              <a:t>Para cada pixel en la pantalla{</a:t>
            </a:r>
            <a:endParaRPr sz="1800">
              <a:latin typeface="Voltaire"/>
              <a:ea typeface="Voltaire"/>
              <a:cs typeface="Voltaire"/>
              <a:sym typeface="Voltaire"/>
            </a:endParaRPr>
          </a:p>
          <a:p>
            <a:pPr indent="0" lvl="0" marL="0" rtl="0">
              <a:spcBef>
                <a:spcPts val="0"/>
              </a:spcBef>
              <a:spcAft>
                <a:spcPts val="0"/>
              </a:spcAft>
              <a:buNone/>
            </a:pPr>
            <a:r>
              <a:rPr lang="es" sz="1800">
                <a:latin typeface="Voltaire"/>
                <a:ea typeface="Voltaire"/>
                <a:cs typeface="Voltaire"/>
                <a:sym typeface="Voltaire"/>
              </a:rPr>
              <a:t>	Para cada objeto en la escena{</a:t>
            </a:r>
            <a:endParaRPr sz="1800">
              <a:latin typeface="Voltaire"/>
              <a:ea typeface="Voltaire"/>
              <a:cs typeface="Voltaire"/>
              <a:sym typeface="Voltaire"/>
            </a:endParaRPr>
          </a:p>
          <a:p>
            <a:pPr indent="0" lvl="0" marL="0" rtl="0">
              <a:spcBef>
                <a:spcPts val="0"/>
              </a:spcBef>
              <a:spcAft>
                <a:spcPts val="0"/>
              </a:spcAft>
              <a:buNone/>
            </a:pPr>
            <a:r>
              <a:rPr lang="es" sz="1800">
                <a:latin typeface="Voltaire"/>
                <a:ea typeface="Voltaire"/>
                <a:cs typeface="Voltaire"/>
                <a:sym typeface="Voltaire"/>
              </a:rPr>
              <a:t>		Si el objeto afecta a ese píxel{</a:t>
            </a:r>
            <a:endParaRPr sz="1800">
              <a:latin typeface="Voltaire"/>
              <a:ea typeface="Voltaire"/>
              <a:cs typeface="Voltaire"/>
              <a:sym typeface="Voltaire"/>
            </a:endParaRPr>
          </a:p>
          <a:p>
            <a:pPr indent="0" lvl="0" marL="0" rtl="0">
              <a:spcBef>
                <a:spcPts val="0"/>
              </a:spcBef>
              <a:spcAft>
                <a:spcPts val="0"/>
              </a:spcAft>
              <a:buNone/>
            </a:pPr>
            <a:r>
              <a:rPr lang="es" sz="1800">
                <a:latin typeface="Voltaire"/>
                <a:ea typeface="Voltaire"/>
                <a:cs typeface="Voltaire"/>
                <a:sym typeface="Voltaire"/>
              </a:rPr>
              <a:t>			HacerAlgo();</a:t>
            </a:r>
            <a:endParaRPr sz="1800">
              <a:latin typeface="Voltaire"/>
              <a:ea typeface="Voltaire"/>
              <a:cs typeface="Voltaire"/>
              <a:sym typeface="Voltaire"/>
            </a:endParaRPr>
          </a:p>
          <a:p>
            <a:pPr indent="457200" lvl="0" marL="457200" rtl="0">
              <a:spcBef>
                <a:spcPts val="0"/>
              </a:spcBef>
              <a:spcAft>
                <a:spcPts val="0"/>
              </a:spcAft>
              <a:buNone/>
            </a:pPr>
            <a:r>
              <a:rPr lang="es" sz="1800">
                <a:latin typeface="Voltaire"/>
                <a:ea typeface="Voltaire"/>
                <a:cs typeface="Voltaire"/>
                <a:sym typeface="Voltaire"/>
              </a:rPr>
              <a:t>}</a:t>
            </a:r>
            <a:endParaRPr sz="1800">
              <a:latin typeface="Voltaire"/>
              <a:ea typeface="Voltaire"/>
              <a:cs typeface="Voltaire"/>
              <a:sym typeface="Voltaire"/>
            </a:endParaRPr>
          </a:p>
          <a:p>
            <a:pPr indent="457200" lvl="0" marL="0" rtl="0">
              <a:spcBef>
                <a:spcPts val="0"/>
              </a:spcBef>
              <a:spcAft>
                <a:spcPts val="0"/>
              </a:spcAft>
              <a:buNone/>
            </a:pPr>
            <a:r>
              <a:rPr lang="es" sz="1800">
                <a:latin typeface="Voltaire"/>
                <a:ea typeface="Voltaire"/>
                <a:cs typeface="Voltaire"/>
                <a:sym typeface="Voltaire"/>
              </a:rPr>
              <a:t>}</a:t>
            </a:r>
            <a:endParaRPr sz="1800">
              <a:latin typeface="Voltaire"/>
              <a:ea typeface="Voltaire"/>
              <a:cs typeface="Voltaire"/>
              <a:sym typeface="Voltaire"/>
            </a:endParaRPr>
          </a:p>
          <a:p>
            <a:pPr indent="0" lvl="0" marL="0">
              <a:spcBef>
                <a:spcPts val="0"/>
              </a:spcBef>
              <a:spcAft>
                <a:spcPts val="0"/>
              </a:spcAft>
              <a:buNone/>
            </a:pPr>
            <a:r>
              <a:rPr lang="es" sz="1800">
                <a:latin typeface="Voltaire"/>
                <a:ea typeface="Voltaire"/>
                <a:cs typeface="Voltaire"/>
                <a:sym typeface="Voltaire"/>
              </a:rPr>
              <a:t>}</a:t>
            </a:r>
            <a:endParaRPr sz="1800">
              <a:latin typeface="Voltaire"/>
              <a:ea typeface="Voltaire"/>
              <a:cs typeface="Voltaire"/>
              <a:sym typeface="Voltaire"/>
            </a:endParaRPr>
          </a:p>
        </p:txBody>
      </p:sp>
      <p:pic>
        <p:nvPicPr>
          <p:cNvPr descr="ray1.gif" id="167" name="Shape 167"/>
          <p:cNvPicPr preferRelativeResize="0"/>
          <p:nvPr/>
        </p:nvPicPr>
        <p:blipFill>
          <a:blip r:embed="rId3">
            <a:alphaModFix/>
          </a:blip>
          <a:stretch>
            <a:fillRect/>
          </a:stretch>
        </p:blipFill>
        <p:spPr>
          <a:xfrm>
            <a:off x="2310400" y="4293062"/>
            <a:ext cx="3787200" cy="241683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Shape 172"/>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Ray Tracing</a:t>
            </a:r>
            <a:endParaRPr/>
          </a:p>
        </p:txBody>
      </p:sp>
      <p:sp>
        <p:nvSpPr>
          <p:cNvPr id="173" name="Shape 173"/>
          <p:cNvSpPr txBox="1"/>
          <p:nvPr>
            <p:ph idx="1" type="body"/>
          </p:nvPr>
        </p:nvSpPr>
        <p:spPr>
          <a:xfrm>
            <a:off x="311700" y="1536632"/>
            <a:ext cx="8520600" cy="7635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rPr lang="es"/>
              <a:t>Empezamos con un píxel. ¿Qué se proyecta en él? Enviamos un rayo a través del universo tridimensional que atraviesa los objetos.</a:t>
            </a:r>
            <a:endParaRPr/>
          </a:p>
        </p:txBody>
      </p:sp>
      <p:sp>
        <p:nvSpPr>
          <p:cNvPr id="174" name="Shape 174"/>
          <p:cNvSpPr txBox="1"/>
          <p:nvPr/>
        </p:nvSpPr>
        <p:spPr>
          <a:xfrm>
            <a:off x="614150" y="2368875"/>
            <a:ext cx="6814200" cy="15501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s"/>
              <a:t>Por cada píxel en la pantalla {</a:t>
            </a:r>
            <a:endParaRPr/>
          </a:p>
          <a:p>
            <a:pPr indent="0" lvl="0" marL="0" rtl="0">
              <a:spcBef>
                <a:spcPts val="0"/>
              </a:spcBef>
              <a:spcAft>
                <a:spcPts val="0"/>
              </a:spcAft>
              <a:buNone/>
            </a:pPr>
            <a:r>
              <a:rPr lang="es"/>
              <a:t>	Generar trayectoria del rayo</a:t>
            </a:r>
            <a:endParaRPr/>
          </a:p>
          <a:p>
            <a:pPr indent="0" lvl="0" marL="0" rtl="0">
              <a:spcBef>
                <a:spcPts val="0"/>
              </a:spcBef>
              <a:spcAft>
                <a:spcPts val="0"/>
              </a:spcAft>
              <a:buNone/>
            </a:pPr>
            <a:r>
              <a:rPr lang="es"/>
              <a:t>	Hacer pasar el rayo por la escena hasta que choque</a:t>
            </a:r>
            <a:endParaRPr/>
          </a:p>
          <a:p>
            <a:pPr indent="0" lvl="0" marL="0" rtl="0">
              <a:spcBef>
                <a:spcPts val="0"/>
              </a:spcBef>
              <a:spcAft>
                <a:spcPts val="0"/>
              </a:spcAft>
              <a:buNone/>
            </a:pPr>
            <a:r>
              <a:rPr lang="es"/>
              <a:t>	Calcular la iluminación (con la luz y materiales) en el punto de choque</a:t>
            </a:r>
            <a:endParaRPr/>
          </a:p>
          <a:p>
            <a:pPr indent="0" lvl="0" marL="0" rtl="0">
              <a:spcBef>
                <a:spcPts val="0"/>
              </a:spcBef>
              <a:spcAft>
                <a:spcPts val="0"/>
              </a:spcAft>
              <a:buNone/>
            </a:pPr>
            <a:r>
              <a:rPr lang="es"/>
              <a:t>	Enviar resultado</a:t>
            </a:r>
            <a:endParaRPr/>
          </a:p>
          <a:p>
            <a:pPr indent="0" lvl="0" marL="0">
              <a:spcBef>
                <a:spcPts val="0"/>
              </a:spcBef>
              <a:spcAft>
                <a:spcPts val="0"/>
              </a:spcAft>
              <a:buNone/>
            </a:pPr>
            <a:r>
              <a:rPr lang="es"/>
              <a:t>}</a:t>
            </a:r>
            <a:endParaRPr/>
          </a:p>
        </p:txBody>
      </p:sp>
      <p:pic>
        <p:nvPicPr>
          <p:cNvPr descr="ray-tracing-rasterization,L-X-214629-13.png" id="175" name="Shape 175"/>
          <p:cNvPicPr preferRelativeResize="0"/>
          <p:nvPr/>
        </p:nvPicPr>
        <p:blipFill>
          <a:blip r:embed="rId3">
            <a:alphaModFix/>
          </a:blip>
          <a:stretch>
            <a:fillRect/>
          </a:stretch>
        </p:blipFill>
        <p:spPr>
          <a:xfrm>
            <a:off x="4344425" y="3521575"/>
            <a:ext cx="4286250" cy="3219450"/>
          </a:xfrm>
          <a:prstGeom prst="rect">
            <a:avLst/>
          </a:prstGeom>
          <a:noFill/>
          <a:ln>
            <a:noFill/>
          </a:ln>
        </p:spPr>
      </p:pic>
      <p:sp>
        <p:nvSpPr>
          <p:cNvPr id="176" name="Shape 176"/>
          <p:cNvSpPr txBox="1"/>
          <p:nvPr/>
        </p:nvSpPr>
        <p:spPr>
          <a:xfrm>
            <a:off x="311700" y="4167450"/>
            <a:ext cx="3431700" cy="20034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s" sz="1800">
                <a:latin typeface="Voltaire"/>
                <a:ea typeface="Voltaire"/>
                <a:cs typeface="Voltaire"/>
                <a:sym typeface="Voltaire"/>
              </a:rPr>
              <a:t>Un rayo matemáticamente hablando es una semirrecta</a:t>
            </a:r>
            <a:endParaRPr sz="1800">
              <a:latin typeface="Voltaire"/>
              <a:ea typeface="Voltaire"/>
              <a:cs typeface="Voltaire"/>
              <a:sym typeface="Voltair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Shape 181"/>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Origen de los rayos - Proyecciones</a:t>
            </a:r>
            <a:endParaRPr/>
          </a:p>
        </p:txBody>
      </p:sp>
      <p:sp>
        <p:nvSpPr>
          <p:cNvPr id="182" name="Shape 182"/>
          <p:cNvSpPr txBox="1"/>
          <p:nvPr>
            <p:ph idx="1" type="body"/>
          </p:nvPr>
        </p:nvSpPr>
        <p:spPr>
          <a:xfrm>
            <a:off x="311700" y="1356875"/>
            <a:ext cx="8520600" cy="47349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s" u="sng"/>
              <a:t>Proyección ortogonal</a:t>
            </a:r>
            <a:endParaRPr u="sng"/>
          </a:p>
          <a:p>
            <a:pPr indent="0" lvl="0" marL="0" rtl="0">
              <a:spcBef>
                <a:spcPts val="1600"/>
              </a:spcBef>
              <a:spcAft>
                <a:spcPts val="0"/>
              </a:spcAft>
              <a:buNone/>
            </a:pPr>
            <a:r>
              <a:rPr lang="es"/>
              <a:t>De cada píxel surge un rayo en perpendicular a la pantalla</a:t>
            </a:r>
            <a:endParaRPr/>
          </a:p>
          <a:p>
            <a:pPr indent="0" lvl="0" marL="0" rtl="0">
              <a:spcBef>
                <a:spcPts val="1600"/>
              </a:spcBef>
              <a:spcAft>
                <a:spcPts val="0"/>
              </a:spcAft>
              <a:buNone/>
            </a:pPr>
            <a:r>
              <a:rPr lang="es" u="sng"/>
              <a:t>Proyección con perspectiva</a:t>
            </a:r>
            <a:endParaRPr u="sng"/>
          </a:p>
          <a:p>
            <a:pPr indent="0" lvl="0" marL="0">
              <a:spcBef>
                <a:spcPts val="1600"/>
              </a:spcBef>
              <a:spcAft>
                <a:spcPts val="1600"/>
              </a:spcAft>
              <a:buNone/>
            </a:pPr>
            <a:r>
              <a:rPr lang="es"/>
              <a:t>Se define un punto común de todos los rayos, que además en su trayectoria deberán pasar por el píxel que le corresponda. Se introduce el concepto de cámara. Se pueden eliminar lo muy cercano y lo muy lejano</a:t>
            </a:r>
            <a:endParaRPr/>
          </a:p>
        </p:txBody>
      </p:sp>
      <p:pic>
        <p:nvPicPr>
          <p:cNvPr descr="2000px-Ray_trace_diagram.svg.png" id="183" name="Shape 183"/>
          <p:cNvPicPr preferRelativeResize="0"/>
          <p:nvPr/>
        </p:nvPicPr>
        <p:blipFill>
          <a:blip r:embed="rId3">
            <a:alphaModFix/>
          </a:blip>
          <a:stretch>
            <a:fillRect/>
          </a:stretch>
        </p:blipFill>
        <p:spPr>
          <a:xfrm>
            <a:off x="4167450" y="3753503"/>
            <a:ext cx="4303925" cy="2862100"/>
          </a:xfrm>
          <a:prstGeom prst="rect">
            <a:avLst/>
          </a:prstGeom>
          <a:noFill/>
          <a:ln>
            <a:noFill/>
          </a:ln>
        </p:spPr>
      </p:pic>
      <p:pic>
        <p:nvPicPr>
          <p:cNvPr descr="projection_example.gif" id="184" name="Shape 184"/>
          <p:cNvPicPr preferRelativeResize="0"/>
          <p:nvPr/>
        </p:nvPicPr>
        <p:blipFill>
          <a:blip r:embed="rId4">
            <a:alphaModFix/>
          </a:blip>
          <a:stretch>
            <a:fillRect/>
          </a:stretch>
        </p:blipFill>
        <p:spPr>
          <a:xfrm>
            <a:off x="0" y="3995900"/>
            <a:ext cx="3497461" cy="28621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Shape 189"/>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FOV - Ángulo de visión</a:t>
            </a:r>
            <a:endParaRPr/>
          </a:p>
        </p:txBody>
      </p:sp>
      <p:sp>
        <p:nvSpPr>
          <p:cNvPr id="190" name="Shape 190"/>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rPr lang="es"/>
              <a:t>El ángulo de apertura de la cámara</a:t>
            </a:r>
            <a:endParaRPr/>
          </a:p>
        </p:txBody>
      </p:sp>
      <p:pic>
        <p:nvPicPr>
          <p:cNvPr descr="maxresdefault.jpg" id="191" name="Shape 191"/>
          <p:cNvPicPr preferRelativeResize="0"/>
          <p:nvPr/>
        </p:nvPicPr>
        <p:blipFill>
          <a:blip r:embed="rId3">
            <a:alphaModFix/>
          </a:blip>
          <a:stretch>
            <a:fillRect/>
          </a:stretch>
        </p:blipFill>
        <p:spPr>
          <a:xfrm>
            <a:off x="431717" y="2302800"/>
            <a:ext cx="8098134" cy="45552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sp>
        <p:nvSpPr>
          <p:cNvPr id="196" name="Shape 19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Comprobar el choque</a:t>
            </a:r>
            <a:endParaRPr/>
          </a:p>
        </p:txBody>
      </p:sp>
      <p:sp>
        <p:nvSpPr>
          <p:cNvPr id="197" name="Shape 197"/>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s"/>
              <a:t>Sabiendo que el rayo parte de un origen (O) y posee un vector dirección (V) podemos obtener las ecuaciones paramétricas.</a:t>
            </a:r>
            <a:endParaRPr/>
          </a:p>
          <a:p>
            <a:pPr indent="0" lvl="0" marL="0" rtl="0">
              <a:spcBef>
                <a:spcPts val="1600"/>
              </a:spcBef>
              <a:spcAft>
                <a:spcPts val="0"/>
              </a:spcAft>
              <a:buNone/>
            </a:pPr>
            <a:r>
              <a:rPr lang="es"/>
              <a:t>	X = Ox + Vx*T</a:t>
            </a:r>
            <a:endParaRPr/>
          </a:p>
          <a:p>
            <a:pPr indent="0" lvl="0" marL="0" rtl="0">
              <a:spcBef>
                <a:spcPts val="1600"/>
              </a:spcBef>
              <a:spcAft>
                <a:spcPts val="0"/>
              </a:spcAft>
              <a:buNone/>
            </a:pPr>
            <a:r>
              <a:rPr lang="es"/>
              <a:t>	Y = Oy + Vy*T</a:t>
            </a:r>
            <a:endParaRPr/>
          </a:p>
          <a:p>
            <a:pPr indent="0" lvl="0" marL="0" rtl="0">
              <a:spcBef>
                <a:spcPts val="1600"/>
              </a:spcBef>
              <a:spcAft>
                <a:spcPts val="0"/>
              </a:spcAft>
              <a:buNone/>
            </a:pPr>
            <a:r>
              <a:rPr lang="es"/>
              <a:t>	Z = Oz + Vz*T</a:t>
            </a:r>
            <a:endParaRPr/>
          </a:p>
          <a:p>
            <a:pPr indent="0" lvl="0" marL="0" rtl="0">
              <a:spcBef>
                <a:spcPts val="1600"/>
              </a:spcBef>
              <a:spcAft>
                <a:spcPts val="0"/>
              </a:spcAft>
              <a:buNone/>
            </a:pPr>
            <a:r>
              <a:rPr lang="es"/>
              <a:t>T es la posición de la cámara, del origen. Para simplificar los cálculos T se encuentra dentro de un rango específico.</a:t>
            </a:r>
            <a:endParaRPr/>
          </a:p>
          <a:p>
            <a:pPr indent="0" lvl="0" marL="0" rtl="0">
              <a:spcBef>
                <a:spcPts val="1600"/>
              </a:spcBef>
              <a:spcAft>
                <a:spcPts val="0"/>
              </a:spcAft>
              <a:buNone/>
            </a:pPr>
            <a:r>
              <a:rPr lang="es"/>
              <a:t>	0 &lt; T &lt; DEMASIADO_LEJOS</a:t>
            </a:r>
            <a:endParaRPr/>
          </a:p>
          <a:p>
            <a:pPr indent="0" lvl="0" marL="0">
              <a:spcBef>
                <a:spcPts val="1600"/>
              </a:spcBef>
              <a:spcAft>
                <a:spcPts val="1600"/>
              </a:spcAft>
              <a:buNone/>
            </a:pPr>
            <a:r>
              <a:rPr lang="es"/>
              <a:t>T es mayor que 0 para evitar problemas de precisión. T es menor que DEMASIADO_LEJOS porque concluimos que los objetos que se encuentran más lejos no aportan nada significativo a la escena.</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sp>
        <p:nvSpPr>
          <p:cNvPr id="202" name="Shape 202"/>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Comprobar el choque (capítulo 2)</a:t>
            </a:r>
            <a:endParaRPr/>
          </a:p>
        </p:txBody>
      </p:sp>
      <p:sp>
        <p:nvSpPr>
          <p:cNvPr id="203" name="Shape 203"/>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s"/>
              <a:t>Podemos definir un objeto matemáticamente tal que así.</a:t>
            </a:r>
            <a:endParaRPr/>
          </a:p>
          <a:p>
            <a:pPr indent="0" lvl="0" marL="0" rtl="0">
              <a:spcBef>
                <a:spcPts val="1600"/>
              </a:spcBef>
              <a:spcAft>
                <a:spcPts val="0"/>
              </a:spcAft>
              <a:buNone/>
            </a:pPr>
            <a:r>
              <a:rPr lang="es"/>
              <a:t>	S(x,y,z) = 0</a:t>
            </a:r>
            <a:endParaRPr/>
          </a:p>
          <a:p>
            <a:pPr indent="0" lvl="0" marL="0" rtl="0">
              <a:spcBef>
                <a:spcPts val="1600"/>
              </a:spcBef>
              <a:spcAft>
                <a:spcPts val="0"/>
              </a:spcAft>
              <a:buNone/>
            </a:pPr>
            <a:r>
              <a:rPr lang="es"/>
              <a:t>Solo es cuestión de sustituir los puntos por los puntos donde pasa el rayo y comprobar en cuales de ellos se cumple la ecuación (forman parte de la interseción).</a:t>
            </a:r>
            <a:endParaRPr/>
          </a:p>
          <a:p>
            <a:pPr indent="0" lvl="0" marL="0" rtl="0">
              <a:spcBef>
                <a:spcPts val="1600"/>
              </a:spcBef>
              <a:spcAft>
                <a:spcPts val="0"/>
              </a:spcAft>
              <a:buNone/>
            </a:pPr>
            <a:r>
              <a:rPr lang="es"/>
              <a:t>	S(Ox+VxT,Oy+VyT,Oz+VzT) = 0</a:t>
            </a:r>
            <a:endParaRPr/>
          </a:p>
          <a:p>
            <a:pPr indent="0" lvl="0" marL="0" rtl="0">
              <a:spcBef>
                <a:spcPts val="1600"/>
              </a:spcBef>
              <a:spcAft>
                <a:spcPts val="0"/>
              </a:spcAft>
              <a:buNone/>
            </a:pPr>
            <a:r>
              <a:rPr lang="es"/>
              <a:t>T pueden ser 0, 1 o múltiples soluciones. Las soluciones negativas e imaginarias se ignoran. la solución más pequeña de T es la más cercana a la cámara y en principio la más útil (o no, véase cristales)</a:t>
            </a:r>
            <a:endParaRPr/>
          </a:p>
          <a:p>
            <a:pPr indent="0" lvl="0" marL="0">
              <a:spcBef>
                <a:spcPts val="1600"/>
              </a:spcBef>
              <a:spcAft>
                <a:spcPts val="1600"/>
              </a:spcAft>
              <a:buNone/>
            </a:pPr>
            <a:r>
              <a:rPr lang="es"/>
              <a:t>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sp>
        <p:nvSpPr>
          <p:cNvPr id="208" name="Shape 208"/>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Comprobar el choque (capítulo 3)</a:t>
            </a:r>
            <a:endParaRPr/>
          </a:p>
        </p:txBody>
      </p:sp>
      <p:sp>
        <p:nvSpPr>
          <p:cNvPr id="209" name="Shape 209"/>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s"/>
              <a:t>Vamos a aplicar esto a una esfera. Una esfera se define por su centro [</a:t>
            </a:r>
            <a:r>
              <a:rPr b="1" lang="es" sz="1100">
                <a:solidFill>
                  <a:schemeClr val="dk1"/>
                </a:solidFill>
                <a:latin typeface="Arial"/>
                <a:ea typeface="Arial"/>
                <a:cs typeface="Arial"/>
                <a:sym typeface="Arial"/>
              </a:rPr>
              <a:t>Ω</a:t>
            </a:r>
            <a:r>
              <a:rPr lang="es"/>
              <a:t>(a,b,c)] y su radio (R) . </a:t>
            </a:r>
            <a:endParaRPr/>
          </a:p>
          <a:p>
            <a:pPr indent="0" lvl="0" marL="0" rtl="0">
              <a:spcBef>
                <a:spcPts val="1600"/>
              </a:spcBef>
              <a:spcAft>
                <a:spcPts val="0"/>
              </a:spcAft>
              <a:buNone/>
            </a:pPr>
            <a:r>
              <a:t/>
            </a:r>
            <a:endParaRPr/>
          </a:p>
          <a:p>
            <a:pPr indent="0" lvl="0" marL="0" rtl="0">
              <a:spcBef>
                <a:spcPts val="1600"/>
              </a:spcBef>
              <a:spcAft>
                <a:spcPts val="0"/>
              </a:spcAft>
              <a:buNone/>
            </a:pPr>
            <a:r>
              <a:rPr lang="es"/>
              <a:t>Usaremos la esfera unitaria de centro (0,0,0) y radio 1</a:t>
            </a:r>
            <a:endParaRPr/>
          </a:p>
          <a:p>
            <a:pPr indent="0" lvl="0" marL="0" rtl="0">
              <a:spcBef>
                <a:spcPts val="1600"/>
              </a:spcBef>
              <a:spcAft>
                <a:spcPts val="0"/>
              </a:spcAft>
              <a:buNone/>
            </a:pPr>
            <a:r>
              <a:rPr lang="es"/>
              <a:t>	</a:t>
            </a:r>
            <a:r>
              <a:rPr lang="es" sz="2400"/>
              <a:t>x</a:t>
            </a:r>
            <a:r>
              <a:rPr baseline="30000" lang="es" sz="2400"/>
              <a:t>2 </a:t>
            </a:r>
            <a:r>
              <a:rPr lang="es" sz="2400"/>
              <a:t>+ y</a:t>
            </a:r>
            <a:r>
              <a:rPr baseline="30000" lang="es" sz="2400"/>
              <a:t>2 </a:t>
            </a:r>
            <a:r>
              <a:rPr lang="es" sz="2400"/>
              <a:t>+ z</a:t>
            </a:r>
            <a:r>
              <a:rPr baseline="30000" lang="es" sz="2400"/>
              <a:t>2 </a:t>
            </a:r>
            <a:r>
              <a:rPr lang="es" sz="2400"/>
              <a:t>= 1   </a:t>
            </a:r>
            <a:r>
              <a:rPr lang="es"/>
              <a:t>Aplicando la igualdad, tenemos que resolver</a:t>
            </a:r>
            <a:endParaRPr/>
          </a:p>
          <a:p>
            <a:pPr indent="0" lvl="0" marL="0" rtl="0">
              <a:spcBef>
                <a:spcPts val="1600"/>
              </a:spcBef>
              <a:spcAft>
                <a:spcPts val="0"/>
              </a:spcAft>
              <a:buNone/>
            </a:pPr>
            <a:r>
              <a:rPr lang="es"/>
              <a:t>		</a:t>
            </a:r>
            <a:r>
              <a:rPr lang="es" sz="2400"/>
              <a:t>(Ox + VxT)</a:t>
            </a:r>
            <a:r>
              <a:rPr baseline="30000" lang="es" sz="2400"/>
              <a:t>2</a:t>
            </a:r>
            <a:r>
              <a:rPr lang="es" sz="2400"/>
              <a:t> + (Oy+VyT)</a:t>
            </a:r>
            <a:r>
              <a:rPr baseline="30000" lang="es" sz="2400"/>
              <a:t>2</a:t>
            </a:r>
            <a:r>
              <a:rPr lang="es" sz="2400"/>
              <a:t>+(Oz+VzT)</a:t>
            </a:r>
            <a:r>
              <a:rPr baseline="30000" lang="es" sz="2400"/>
              <a:t>2 </a:t>
            </a:r>
            <a:r>
              <a:rPr lang="es" sz="2400"/>
              <a:t> = 1</a:t>
            </a:r>
            <a:endParaRPr sz="2400"/>
          </a:p>
          <a:p>
            <a:pPr indent="0" lvl="0" marL="0" rtl="0">
              <a:spcBef>
                <a:spcPts val="1600"/>
              </a:spcBef>
              <a:spcAft>
                <a:spcPts val="0"/>
              </a:spcAft>
              <a:buNone/>
            </a:pPr>
            <a:r>
              <a:rPr lang="es"/>
              <a:t>Sabemos todo menos T. Resolvemos por T. Tendremos una ecuación de segundo grado con 3 posibilidades</a:t>
            </a:r>
            <a:endParaRPr/>
          </a:p>
          <a:p>
            <a:pPr indent="-342900" lvl="0" marL="457200" rtl="0">
              <a:spcBef>
                <a:spcPts val="1600"/>
              </a:spcBef>
              <a:spcAft>
                <a:spcPts val="0"/>
              </a:spcAft>
              <a:buSzPts val="1800"/>
              <a:buChar char="●"/>
            </a:pPr>
            <a:r>
              <a:rPr lang="es"/>
              <a:t>Discriminante &lt; 0  - No existe ninguna intersección esta esfera por parte de nuestro rayo</a:t>
            </a:r>
            <a:endParaRPr/>
          </a:p>
          <a:p>
            <a:pPr indent="-342900" lvl="0" marL="457200" rtl="0">
              <a:spcBef>
                <a:spcPts val="0"/>
              </a:spcBef>
              <a:spcAft>
                <a:spcPts val="0"/>
              </a:spcAft>
              <a:buSzPts val="1800"/>
              <a:buChar char="●"/>
            </a:pPr>
            <a:r>
              <a:rPr lang="es"/>
              <a:t>Discriminante = 0 - El rayo pasa tangente a la esfera</a:t>
            </a:r>
            <a:endParaRPr/>
          </a:p>
          <a:p>
            <a:pPr indent="-342900" lvl="0" marL="457200" rtl="0">
              <a:spcBef>
                <a:spcPts val="0"/>
              </a:spcBef>
              <a:spcAft>
                <a:spcPts val="0"/>
              </a:spcAft>
              <a:buSzPts val="1800"/>
              <a:buChar char="●"/>
            </a:pPr>
            <a:r>
              <a:rPr lang="es"/>
              <a:t>Discriminante &gt; 0 - El rayo atraviesa por el interior de la esfera</a:t>
            </a:r>
            <a:endParaRPr/>
          </a:p>
          <a:p>
            <a:pPr indent="0" lvl="0" marL="0" rtl="0">
              <a:spcBef>
                <a:spcPts val="1600"/>
              </a:spcBef>
              <a:spcAft>
                <a:spcPts val="0"/>
              </a:spcAft>
              <a:buNone/>
            </a:pPr>
            <a:r>
              <a:t/>
            </a:r>
            <a:endParaRPr/>
          </a:p>
          <a:p>
            <a:pPr indent="0" lvl="0" marL="0">
              <a:spcBef>
                <a:spcPts val="1600"/>
              </a:spcBef>
              <a:spcAft>
                <a:spcPts val="1600"/>
              </a:spcAft>
              <a:buNone/>
            </a:pPr>
            <a:r>
              <a:t/>
            </a:r>
            <a:endParaRPr/>
          </a:p>
        </p:txBody>
      </p:sp>
      <p:pic>
        <p:nvPicPr>
          <p:cNvPr descr="86f0be1914b14678d991577cf550fdab.png" id="210" name="Shape 210"/>
          <p:cNvPicPr preferRelativeResize="0"/>
          <p:nvPr/>
        </p:nvPicPr>
        <p:blipFill>
          <a:blip r:embed="rId3">
            <a:alphaModFix/>
          </a:blip>
          <a:stretch>
            <a:fillRect/>
          </a:stretch>
        </p:blipFill>
        <p:spPr>
          <a:xfrm>
            <a:off x="2083750" y="2091035"/>
            <a:ext cx="4976500" cy="394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 name="Shape 61"/>
        <p:cNvGrpSpPr/>
        <p:nvPr/>
      </p:nvGrpSpPr>
      <p:grpSpPr>
        <a:xfrm>
          <a:off x="0" y="0"/>
          <a:ext cx="0" cy="0"/>
          <a:chOff x="0" y="0"/>
          <a:chExt cx="0" cy="0"/>
        </a:xfrm>
      </p:grpSpPr>
      <p:pic>
        <p:nvPicPr>
          <p:cNvPr descr="tetera_kd.png" id="62" name="Shape 62"/>
          <p:cNvPicPr preferRelativeResize="0"/>
          <p:nvPr/>
        </p:nvPicPr>
        <p:blipFill>
          <a:blip r:embed="rId3">
            <a:alphaModFix/>
          </a:blip>
          <a:stretch>
            <a:fillRect/>
          </a:stretch>
        </p:blipFill>
        <p:spPr>
          <a:xfrm>
            <a:off x="637463" y="529800"/>
            <a:ext cx="4067175" cy="2990850"/>
          </a:xfrm>
          <a:prstGeom prst="rect">
            <a:avLst/>
          </a:prstGeom>
          <a:noFill/>
          <a:ln>
            <a:noFill/>
          </a:ln>
        </p:spPr>
      </p:pic>
      <p:pic>
        <p:nvPicPr>
          <p:cNvPr descr="pixar-toystory-reuters-457x288.jpg" id="63" name="Shape 63"/>
          <p:cNvPicPr preferRelativeResize="0"/>
          <p:nvPr/>
        </p:nvPicPr>
        <p:blipFill>
          <a:blip r:embed="rId4">
            <a:alphaModFix/>
          </a:blip>
          <a:stretch>
            <a:fillRect/>
          </a:stretch>
        </p:blipFill>
        <p:spPr>
          <a:xfrm>
            <a:off x="3147729" y="1340900"/>
            <a:ext cx="5691775" cy="3586925"/>
          </a:xfrm>
          <a:prstGeom prst="rect">
            <a:avLst/>
          </a:prstGeom>
          <a:noFill/>
          <a:ln>
            <a:noFill/>
          </a:ln>
        </p:spPr>
      </p:pic>
      <p:pic>
        <p:nvPicPr>
          <p:cNvPr descr="bioshock-infinite-columbia.jpg" id="64" name="Shape 64"/>
          <p:cNvPicPr preferRelativeResize="0"/>
          <p:nvPr/>
        </p:nvPicPr>
        <p:blipFill>
          <a:blip r:embed="rId5">
            <a:alphaModFix/>
          </a:blip>
          <a:stretch>
            <a:fillRect/>
          </a:stretch>
        </p:blipFill>
        <p:spPr>
          <a:xfrm>
            <a:off x="219350" y="2220300"/>
            <a:ext cx="7828901" cy="44037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
                                        </p:tgtEl>
                                        <p:attrNameLst>
                                          <p:attrName>style.visibility</p:attrName>
                                        </p:attrNameLst>
                                      </p:cBhvr>
                                      <p:to>
                                        <p:strVal val="visible"/>
                                      </p:to>
                                    </p:set>
                                    <p:animEffect filter="fade" transition="in">
                                      <p:cBhvr>
                                        <p:cTn dur="1000"/>
                                        <p:tgtEl>
                                          <p:spTgt spid="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
                                        </p:tgtEl>
                                        <p:attrNameLst>
                                          <p:attrName>style.visibility</p:attrName>
                                        </p:attrNameLst>
                                      </p:cBhvr>
                                      <p:to>
                                        <p:strVal val="visible"/>
                                      </p:to>
                                    </p:set>
                                    <p:animEffect filter="fade" transition="in">
                                      <p:cBhvr>
                                        <p:cTn dur="1000"/>
                                        <p:tgtEl>
                                          <p:spTgt spid="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 name="Shape 214"/>
        <p:cNvGrpSpPr/>
        <p:nvPr/>
      </p:nvGrpSpPr>
      <p:grpSpPr>
        <a:xfrm>
          <a:off x="0" y="0"/>
          <a:ext cx="0" cy="0"/>
          <a:chOff x="0" y="0"/>
          <a:chExt cx="0" cy="0"/>
        </a:xfrm>
      </p:grpSpPr>
      <p:sp>
        <p:nvSpPr>
          <p:cNvPr id="215" name="Shape 21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Intersección con triángulos</a:t>
            </a:r>
            <a:endParaRPr/>
          </a:p>
        </p:txBody>
      </p:sp>
      <p:sp>
        <p:nvSpPr>
          <p:cNvPr id="216" name="Shape 216"/>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s"/>
              <a:t>Un plano se define por un vector</a:t>
            </a:r>
            <a:endParaRPr/>
          </a:p>
          <a:p>
            <a:pPr indent="0" lvl="0" marL="0" rtl="0">
              <a:spcBef>
                <a:spcPts val="1600"/>
              </a:spcBef>
              <a:spcAft>
                <a:spcPts val="0"/>
              </a:spcAft>
              <a:buNone/>
            </a:pPr>
            <a:r>
              <a:rPr lang="es"/>
              <a:t>normal y la distancia que lo separa</a:t>
            </a:r>
            <a:endParaRPr/>
          </a:p>
          <a:p>
            <a:pPr indent="0" lvl="0" marL="0" rtl="0">
              <a:spcBef>
                <a:spcPts val="1600"/>
              </a:spcBef>
              <a:spcAft>
                <a:spcPts val="0"/>
              </a:spcAft>
              <a:buNone/>
            </a:pPr>
            <a:r>
              <a:rPr lang="es"/>
              <a:t>del origen de coordenadas.</a:t>
            </a:r>
            <a:endParaRPr/>
          </a:p>
          <a:p>
            <a:pPr indent="0" lvl="0" marL="0" rtl="0">
              <a:spcBef>
                <a:spcPts val="1600"/>
              </a:spcBef>
              <a:spcAft>
                <a:spcPts val="0"/>
              </a:spcAft>
              <a:buNone/>
            </a:pPr>
            <a:r>
              <a:rPr lang="es"/>
              <a:t>	</a:t>
            </a:r>
            <a:r>
              <a:rPr lang="es" sz="2400"/>
              <a:t>Nx*X+Ny*Y+Nz+Z+D=0</a:t>
            </a:r>
            <a:endParaRPr sz="2400"/>
          </a:p>
          <a:p>
            <a:pPr indent="0" lvl="0" marL="0" rtl="0">
              <a:spcBef>
                <a:spcPts val="1600"/>
              </a:spcBef>
              <a:spcAft>
                <a:spcPts val="0"/>
              </a:spcAft>
              <a:buNone/>
            </a:pPr>
            <a:r>
              <a:rPr lang="es"/>
              <a:t>El triángulo es un caso especial de plano, en este caso la superficie está delimitada y con una forma. Primero se calcula el plano correspondiente, si intersecta y después se comprueba si estamos dentro de la figura. Se calcula el vector normal.</a:t>
            </a:r>
            <a:endParaRPr/>
          </a:p>
          <a:p>
            <a:pPr indent="0" lvl="0" marL="0" rtl="0">
              <a:spcBef>
                <a:spcPts val="1600"/>
              </a:spcBef>
              <a:spcAft>
                <a:spcPts val="0"/>
              </a:spcAft>
              <a:buNone/>
            </a:pPr>
            <a:r>
              <a:rPr lang="es" sz="2400"/>
              <a:t>N = </a:t>
            </a:r>
            <a:r>
              <a:rPr lang="es" sz="2400">
                <a:solidFill>
                  <a:schemeClr val="dk1"/>
                </a:solidFill>
              </a:rPr>
              <a:t>( (</a:t>
            </a:r>
            <a:r>
              <a:rPr b="1" lang="es" sz="2400">
                <a:solidFill>
                  <a:schemeClr val="dk1"/>
                </a:solidFill>
              </a:rPr>
              <a:t>V2</a:t>
            </a:r>
            <a:r>
              <a:rPr lang="es" sz="2400">
                <a:solidFill>
                  <a:schemeClr val="dk1"/>
                </a:solidFill>
              </a:rPr>
              <a:t> - </a:t>
            </a:r>
            <a:r>
              <a:rPr b="1" lang="es" sz="2400">
                <a:solidFill>
                  <a:schemeClr val="dk1"/>
                </a:solidFill>
              </a:rPr>
              <a:t>V1</a:t>
            </a:r>
            <a:r>
              <a:rPr lang="es" sz="2400">
                <a:solidFill>
                  <a:schemeClr val="dk1"/>
                </a:solidFill>
              </a:rPr>
              <a:t>) x (</a:t>
            </a:r>
            <a:r>
              <a:rPr b="1" lang="es" sz="2400">
                <a:solidFill>
                  <a:schemeClr val="dk1"/>
                </a:solidFill>
              </a:rPr>
              <a:t>V3</a:t>
            </a:r>
            <a:r>
              <a:rPr lang="es" sz="2400">
                <a:solidFill>
                  <a:schemeClr val="dk1"/>
                </a:solidFill>
              </a:rPr>
              <a:t> - </a:t>
            </a:r>
            <a:r>
              <a:rPr b="1" lang="es" sz="2400">
                <a:solidFill>
                  <a:schemeClr val="dk1"/>
                </a:solidFill>
              </a:rPr>
              <a:t>V1</a:t>
            </a:r>
            <a:r>
              <a:rPr lang="es" sz="2400">
                <a:solidFill>
                  <a:schemeClr val="dk1"/>
                </a:solidFill>
              </a:rPr>
              <a:t>) ) / | (</a:t>
            </a:r>
            <a:r>
              <a:rPr b="1" lang="es" sz="2400">
                <a:solidFill>
                  <a:schemeClr val="dk1"/>
                </a:solidFill>
              </a:rPr>
              <a:t>V2</a:t>
            </a:r>
            <a:r>
              <a:rPr lang="es" sz="2400">
                <a:solidFill>
                  <a:schemeClr val="dk1"/>
                </a:solidFill>
              </a:rPr>
              <a:t> - </a:t>
            </a:r>
            <a:r>
              <a:rPr b="1" lang="es" sz="2400">
                <a:solidFill>
                  <a:schemeClr val="dk1"/>
                </a:solidFill>
              </a:rPr>
              <a:t>V1</a:t>
            </a:r>
            <a:r>
              <a:rPr lang="es" sz="2400">
                <a:solidFill>
                  <a:schemeClr val="dk1"/>
                </a:solidFill>
              </a:rPr>
              <a:t>) x (</a:t>
            </a:r>
            <a:r>
              <a:rPr b="1" lang="es" sz="2400">
                <a:solidFill>
                  <a:schemeClr val="dk1"/>
                </a:solidFill>
              </a:rPr>
              <a:t>V3</a:t>
            </a:r>
            <a:r>
              <a:rPr lang="es" sz="2400">
                <a:solidFill>
                  <a:schemeClr val="dk1"/>
                </a:solidFill>
              </a:rPr>
              <a:t> - </a:t>
            </a:r>
            <a:r>
              <a:rPr b="1" lang="es" sz="2400">
                <a:solidFill>
                  <a:schemeClr val="dk1"/>
                </a:solidFill>
              </a:rPr>
              <a:t>V1</a:t>
            </a:r>
            <a:r>
              <a:rPr lang="es" sz="2400">
                <a:solidFill>
                  <a:schemeClr val="dk1"/>
                </a:solidFill>
              </a:rPr>
              <a:t>) | </a:t>
            </a:r>
            <a:endParaRPr sz="2400">
              <a:solidFill>
                <a:schemeClr val="dk1"/>
              </a:solidFill>
            </a:endParaRPr>
          </a:p>
          <a:p>
            <a:pPr indent="0" lvl="0" marL="0" rtl="0">
              <a:spcBef>
                <a:spcPts val="1600"/>
              </a:spcBef>
              <a:spcAft>
                <a:spcPts val="0"/>
              </a:spcAft>
              <a:buNone/>
            </a:pPr>
            <a:r>
              <a:rPr lang="es" sz="2400">
                <a:solidFill>
                  <a:schemeClr val="dk1"/>
                </a:solidFill>
              </a:rPr>
              <a:t>								</a:t>
            </a:r>
            <a:r>
              <a:rPr lang="es">
                <a:solidFill>
                  <a:schemeClr val="dk1"/>
                </a:solidFill>
              </a:rPr>
              <a:t>D se calcula con cualquier vértice del triángulo. </a:t>
            </a:r>
            <a:endParaRPr>
              <a:solidFill>
                <a:schemeClr val="dk1"/>
              </a:solidFill>
            </a:endParaRPr>
          </a:p>
          <a:p>
            <a:pPr indent="0" lvl="0" marL="0" rtl="0">
              <a:spcBef>
                <a:spcPts val="1600"/>
              </a:spcBef>
              <a:spcAft>
                <a:spcPts val="0"/>
              </a:spcAft>
              <a:buNone/>
            </a:pPr>
            <a:r>
              <a:rPr lang="es">
                <a:solidFill>
                  <a:schemeClr val="dk1"/>
                </a:solidFill>
              </a:rPr>
              <a:t>								Calculamos T. </a:t>
            </a:r>
            <a:endParaRPr>
              <a:solidFill>
                <a:schemeClr val="dk1"/>
              </a:solidFill>
            </a:endParaRPr>
          </a:p>
          <a:p>
            <a:pPr indent="0" lvl="0" marL="0" rtl="0">
              <a:spcBef>
                <a:spcPts val="1600"/>
              </a:spcBef>
              <a:spcAft>
                <a:spcPts val="0"/>
              </a:spcAft>
              <a:buNone/>
            </a:pPr>
            <a:r>
              <a:t/>
            </a:r>
            <a:endParaRPr/>
          </a:p>
          <a:p>
            <a:pPr indent="0" lvl="0" marL="0" rtl="0">
              <a:spcBef>
                <a:spcPts val="1600"/>
              </a:spcBef>
              <a:spcAft>
                <a:spcPts val="0"/>
              </a:spcAft>
              <a:buNone/>
            </a:pPr>
            <a:r>
              <a:t/>
            </a:r>
            <a:endParaRPr/>
          </a:p>
          <a:p>
            <a:pPr indent="0" lvl="0" marL="0">
              <a:spcBef>
                <a:spcPts val="1600"/>
              </a:spcBef>
              <a:spcAft>
                <a:spcPts val="1600"/>
              </a:spcAft>
              <a:buNone/>
            </a:pPr>
            <a:r>
              <a:rPr lang="es"/>
              <a:t>	</a:t>
            </a:r>
            <a:endParaRPr/>
          </a:p>
        </p:txBody>
      </p:sp>
      <p:pic>
        <p:nvPicPr>
          <p:cNvPr descr="raytracing_plano_01.png" id="217" name="Shape 217"/>
          <p:cNvPicPr preferRelativeResize="0"/>
          <p:nvPr/>
        </p:nvPicPr>
        <p:blipFill>
          <a:blip r:embed="rId3">
            <a:alphaModFix/>
          </a:blip>
          <a:stretch>
            <a:fillRect/>
          </a:stretch>
        </p:blipFill>
        <p:spPr>
          <a:xfrm>
            <a:off x="3314375" y="1356875"/>
            <a:ext cx="5517925" cy="1655375"/>
          </a:xfrm>
          <a:prstGeom prst="rect">
            <a:avLst/>
          </a:prstGeom>
          <a:noFill/>
          <a:ln>
            <a:noFill/>
          </a:ln>
        </p:spPr>
      </p:pic>
      <p:pic>
        <p:nvPicPr>
          <p:cNvPr descr="raytracing_plano_02.png" id="218" name="Shape 218"/>
          <p:cNvPicPr preferRelativeResize="0"/>
          <p:nvPr/>
        </p:nvPicPr>
        <p:blipFill>
          <a:blip r:embed="rId4">
            <a:alphaModFix/>
          </a:blip>
          <a:stretch>
            <a:fillRect/>
          </a:stretch>
        </p:blipFill>
        <p:spPr>
          <a:xfrm>
            <a:off x="0" y="5429250"/>
            <a:ext cx="3810000" cy="14287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sp>
        <p:nvSpPr>
          <p:cNvPr id="223" name="Shape 223"/>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Intersección con triángulos (capítulo 2)</a:t>
            </a:r>
            <a:endParaRPr/>
          </a:p>
        </p:txBody>
      </p:sp>
      <p:sp>
        <p:nvSpPr>
          <p:cNvPr id="224" name="Shape 224"/>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s"/>
              <a:t>Para comprobar si el punto de intersección con el plano (I) está dentro del triángulo se comprueba a qué lado de las aristas se encuentra el punto. </a:t>
            </a:r>
            <a:endParaRPr/>
          </a:p>
          <a:p>
            <a:pPr indent="0" lvl="0" marL="0" rtl="0">
              <a:spcBef>
                <a:spcPts val="1600"/>
              </a:spcBef>
              <a:spcAft>
                <a:spcPts val="0"/>
              </a:spcAft>
              <a:buNone/>
            </a:pPr>
            <a:r>
              <a:rPr lang="es" sz="2400"/>
              <a:t>	</a:t>
            </a:r>
            <a:r>
              <a:rPr b="1" lang="es" sz="2400">
                <a:solidFill>
                  <a:schemeClr val="dk1"/>
                </a:solidFill>
              </a:rPr>
              <a:t>S1</a:t>
            </a:r>
            <a:r>
              <a:rPr lang="es" sz="2400">
                <a:solidFill>
                  <a:schemeClr val="dk1"/>
                </a:solidFill>
              </a:rPr>
              <a:t> = ( (</a:t>
            </a:r>
            <a:r>
              <a:rPr b="1" lang="es" sz="2400">
                <a:solidFill>
                  <a:schemeClr val="dk1"/>
                </a:solidFill>
              </a:rPr>
              <a:t>V2</a:t>
            </a:r>
            <a:r>
              <a:rPr lang="es" sz="2400">
                <a:solidFill>
                  <a:schemeClr val="dk1"/>
                </a:solidFill>
              </a:rPr>
              <a:t> - </a:t>
            </a:r>
            <a:r>
              <a:rPr b="1" lang="es" sz="2400">
                <a:solidFill>
                  <a:schemeClr val="dk1"/>
                </a:solidFill>
              </a:rPr>
              <a:t>V1</a:t>
            </a:r>
            <a:r>
              <a:rPr lang="es" sz="2400">
                <a:solidFill>
                  <a:schemeClr val="dk1"/>
                </a:solidFill>
              </a:rPr>
              <a:t>) x (</a:t>
            </a:r>
            <a:r>
              <a:rPr b="1" lang="es" sz="2400">
                <a:solidFill>
                  <a:schemeClr val="dk1"/>
                </a:solidFill>
              </a:rPr>
              <a:t>I</a:t>
            </a:r>
            <a:r>
              <a:rPr lang="es" sz="2400">
                <a:solidFill>
                  <a:schemeClr val="dk1"/>
                </a:solidFill>
              </a:rPr>
              <a:t> - </a:t>
            </a:r>
            <a:r>
              <a:rPr b="1" lang="es" sz="2400">
                <a:solidFill>
                  <a:schemeClr val="dk1"/>
                </a:solidFill>
              </a:rPr>
              <a:t>V1</a:t>
            </a:r>
            <a:r>
              <a:rPr lang="es" sz="2400">
                <a:solidFill>
                  <a:schemeClr val="dk1"/>
                </a:solidFill>
              </a:rPr>
              <a:t>) ) * </a:t>
            </a:r>
            <a:r>
              <a:rPr b="1" lang="es" sz="2400">
                <a:solidFill>
                  <a:schemeClr val="dk1"/>
                </a:solidFill>
              </a:rPr>
              <a:t>N</a:t>
            </a:r>
            <a:endParaRPr b="1" sz="2400">
              <a:solidFill>
                <a:schemeClr val="dk1"/>
              </a:solidFill>
            </a:endParaRPr>
          </a:p>
          <a:p>
            <a:pPr indent="457200" lvl="0" marL="0" rtl="0">
              <a:spcBef>
                <a:spcPts val="1600"/>
              </a:spcBef>
              <a:spcAft>
                <a:spcPts val="0"/>
              </a:spcAft>
              <a:buNone/>
            </a:pPr>
            <a:r>
              <a:rPr b="1" lang="es" sz="2400">
                <a:solidFill>
                  <a:schemeClr val="dk1"/>
                </a:solidFill>
              </a:rPr>
              <a:t>S2</a:t>
            </a:r>
            <a:r>
              <a:rPr lang="es" sz="2400">
                <a:solidFill>
                  <a:schemeClr val="dk1"/>
                </a:solidFill>
              </a:rPr>
              <a:t> = ( (</a:t>
            </a:r>
            <a:r>
              <a:rPr b="1" lang="es" sz="2400">
                <a:solidFill>
                  <a:schemeClr val="dk1"/>
                </a:solidFill>
              </a:rPr>
              <a:t>V3</a:t>
            </a:r>
            <a:r>
              <a:rPr lang="es" sz="2400">
                <a:solidFill>
                  <a:schemeClr val="dk1"/>
                </a:solidFill>
              </a:rPr>
              <a:t> - </a:t>
            </a:r>
            <a:r>
              <a:rPr b="1" lang="es" sz="2400">
                <a:solidFill>
                  <a:schemeClr val="dk1"/>
                </a:solidFill>
              </a:rPr>
              <a:t>V2</a:t>
            </a:r>
            <a:r>
              <a:rPr lang="es" sz="2400">
                <a:solidFill>
                  <a:schemeClr val="dk1"/>
                </a:solidFill>
              </a:rPr>
              <a:t>) x (</a:t>
            </a:r>
            <a:r>
              <a:rPr b="1" lang="es" sz="2400">
                <a:solidFill>
                  <a:schemeClr val="dk1"/>
                </a:solidFill>
              </a:rPr>
              <a:t>I</a:t>
            </a:r>
            <a:r>
              <a:rPr lang="es" sz="2400">
                <a:solidFill>
                  <a:schemeClr val="dk1"/>
                </a:solidFill>
              </a:rPr>
              <a:t> - </a:t>
            </a:r>
            <a:r>
              <a:rPr b="1" lang="es" sz="2400">
                <a:solidFill>
                  <a:schemeClr val="dk1"/>
                </a:solidFill>
              </a:rPr>
              <a:t>V2</a:t>
            </a:r>
            <a:r>
              <a:rPr lang="es" sz="2400">
                <a:solidFill>
                  <a:schemeClr val="dk1"/>
                </a:solidFill>
              </a:rPr>
              <a:t>) ) * </a:t>
            </a:r>
            <a:r>
              <a:rPr b="1" lang="es" sz="2400">
                <a:solidFill>
                  <a:schemeClr val="dk1"/>
                </a:solidFill>
              </a:rPr>
              <a:t>N</a:t>
            </a:r>
            <a:endParaRPr b="1" sz="2400">
              <a:solidFill>
                <a:schemeClr val="dk1"/>
              </a:solidFill>
            </a:endParaRPr>
          </a:p>
          <a:p>
            <a:pPr indent="457200" lvl="0" marL="0" rtl="0">
              <a:spcBef>
                <a:spcPts val="1600"/>
              </a:spcBef>
              <a:spcAft>
                <a:spcPts val="0"/>
              </a:spcAft>
              <a:buNone/>
            </a:pPr>
            <a:r>
              <a:rPr b="1" lang="es" sz="2400">
                <a:solidFill>
                  <a:schemeClr val="dk1"/>
                </a:solidFill>
              </a:rPr>
              <a:t>S3</a:t>
            </a:r>
            <a:r>
              <a:rPr lang="es" sz="2400">
                <a:solidFill>
                  <a:schemeClr val="dk1"/>
                </a:solidFill>
              </a:rPr>
              <a:t> = ( (</a:t>
            </a:r>
            <a:r>
              <a:rPr b="1" lang="es" sz="2400">
                <a:solidFill>
                  <a:schemeClr val="dk1"/>
                </a:solidFill>
              </a:rPr>
              <a:t>V1</a:t>
            </a:r>
            <a:r>
              <a:rPr lang="es" sz="2400">
                <a:solidFill>
                  <a:schemeClr val="dk1"/>
                </a:solidFill>
              </a:rPr>
              <a:t> - </a:t>
            </a:r>
            <a:r>
              <a:rPr b="1" lang="es" sz="2400">
                <a:solidFill>
                  <a:schemeClr val="dk1"/>
                </a:solidFill>
              </a:rPr>
              <a:t>V3</a:t>
            </a:r>
            <a:r>
              <a:rPr lang="es" sz="2400">
                <a:solidFill>
                  <a:schemeClr val="dk1"/>
                </a:solidFill>
              </a:rPr>
              <a:t>) x (</a:t>
            </a:r>
            <a:r>
              <a:rPr b="1" lang="es" sz="2400">
                <a:solidFill>
                  <a:schemeClr val="dk1"/>
                </a:solidFill>
              </a:rPr>
              <a:t>I</a:t>
            </a:r>
            <a:r>
              <a:rPr lang="es" sz="2400">
                <a:solidFill>
                  <a:schemeClr val="dk1"/>
                </a:solidFill>
              </a:rPr>
              <a:t> - </a:t>
            </a:r>
            <a:r>
              <a:rPr b="1" lang="es" sz="2400">
                <a:solidFill>
                  <a:schemeClr val="dk1"/>
                </a:solidFill>
              </a:rPr>
              <a:t>V3</a:t>
            </a:r>
            <a:r>
              <a:rPr lang="es" sz="2400">
                <a:solidFill>
                  <a:schemeClr val="dk1"/>
                </a:solidFill>
              </a:rPr>
              <a:t>) ) * </a:t>
            </a:r>
            <a:r>
              <a:rPr b="1" lang="es" sz="2400">
                <a:solidFill>
                  <a:schemeClr val="dk1"/>
                </a:solidFill>
              </a:rPr>
              <a:t>N</a:t>
            </a:r>
            <a:endParaRPr b="1" sz="2400">
              <a:solidFill>
                <a:schemeClr val="dk1"/>
              </a:solidFill>
            </a:endParaRPr>
          </a:p>
          <a:p>
            <a:pPr indent="457200" lvl="0" marL="0" rtl="0">
              <a:spcBef>
                <a:spcPts val="1600"/>
              </a:spcBef>
              <a:spcAft>
                <a:spcPts val="0"/>
              </a:spcAft>
              <a:buNone/>
            </a:pPr>
            <a:r>
              <a:rPr lang="es">
                <a:solidFill>
                  <a:schemeClr val="dk1"/>
                </a:solidFill>
              </a:rPr>
              <a:t>Si S1, S2 y S3 tienen el mismo signo. ¡Enhorabuena! Tu rayo intersecta con el triángulo.</a:t>
            </a:r>
            <a:endParaRPr>
              <a:solidFill>
                <a:schemeClr val="dk1"/>
              </a:solidFill>
            </a:endParaRPr>
          </a:p>
          <a:p>
            <a:pPr indent="457200" lvl="0" marL="0" rtl="0">
              <a:spcBef>
                <a:spcPts val="1600"/>
              </a:spcBef>
              <a:spcAft>
                <a:spcPts val="0"/>
              </a:spcAft>
              <a:buClr>
                <a:schemeClr val="dk1"/>
              </a:buClr>
              <a:buSzPts val="1100"/>
              <a:buFont typeface="Arial"/>
              <a:buNone/>
            </a:pPr>
            <a:r>
              <a:t/>
            </a:r>
            <a:endParaRPr b="1" sz="1100">
              <a:solidFill>
                <a:schemeClr val="dk1"/>
              </a:solidFill>
              <a:latin typeface="Arial"/>
              <a:ea typeface="Arial"/>
              <a:cs typeface="Arial"/>
              <a:sym typeface="Arial"/>
            </a:endParaRPr>
          </a:p>
          <a:p>
            <a:pPr indent="0" lvl="0" marL="0" rtl="0">
              <a:spcBef>
                <a:spcPts val="1600"/>
              </a:spcBef>
              <a:spcAft>
                <a:spcPts val="0"/>
              </a:spcAft>
              <a:buNone/>
            </a:pPr>
            <a:r>
              <a:t/>
            </a:r>
            <a:endParaRPr b="1" sz="1100">
              <a:solidFill>
                <a:schemeClr val="dk1"/>
              </a:solidFill>
              <a:latin typeface="Arial"/>
              <a:ea typeface="Arial"/>
              <a:cs typeface="Arial"/>
              <a:sym typeface="Arial"/>
            </a:endParaRPr>
          </a:p>
          <a:p>
            <a:pPr indent="0" lvl="0" marL="0">
              <a:spcBef>
                <a:spcPts val="1600"/>
              </a:spcBef>
              <a:spcAft>
                <a:spcPts val="1600"/>
              </a:spcAft>
              <a:buNone/>
            </a:pPr>
            <a:r>
              <a:t/>
            </a:r>
            <a:endParaRPr sz="24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Shape 229"/>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Y repetir...</a:t>
            </a:r>
            <a:endParaRPr/>
          </a:p>
        </p:txBody>
      </p:sp>
      <p:sp>
        <p:nvSpPr>
          <p:cNvPr id="230" name="Shape 230"/>
          <p:cNvSpPr txBox="1"/>
          <p:nvPr>
            <p:ph idx="1" type="body"/>
          </p:nvPr>
        </p:nvSpPr>
        <p:spPr>
          <a:xfrm>
            <a:off x="311700" y="1184424"/>
            <a:ext cx="8520600" cy="4907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s"/>
              <a:t>Se debe repetir el proceso con todos los píxeles (cada uno tiene un rayo) y todos los objetos en escena. Ray Tracing no es un sistema muy eficiente, aunque hay algoritmos que lo optimizan. </a:t>
            </a:r>
            <a:endParaRPr/>
          </a:p>
          <a:p>
            <a:pPr indent="0" lvl="0" marL="0" rtl="0">
              <a:spcBef>
                <a:spcPts val="1600"/>
              </a:spcBef>
              <a:spcAft>
                <a:spcPts val="0"/>
              </a:spcAft>
              <a:buNone/>
            </a:pPr>
            <a:r>
              <a:rPr lang="es"/>
              <a:t>ESCENA</a:t>
            </a:r>
            <a:endParaRPr/>
          </a:p>
          <a:p>
            <a:pPr indent="0" lvl="0" marL="0" rtl="0">
              <a:spcBef>
                <a:spcPts val="1600"/>
              </a:spcBef>
              <a:spcAft>
                <a:spcPts val="0"/>
              </a:spcAft>
              <a:buNone/>
            </a:pPr>
            <a:r>
              <a:rPr lang="es"/>
              <a:t> - Pantalla FullHD - 1920x1080 píxeles = 2.073.600 píxeles</a:t>
            </a:r>
            <a:endParaRPr/>
          </a:p>
          <a:p>
            <a:pPr indent="0" lvl="0" marL="0" rtl="0">
              <a:spcBef>
                <a:spcPts val="1600"/>
              </a:spcBef>
              <a:spcAft>
                <a:spcPts val="0"/>
              </a:spcAft>
              <a:buNone/>
            </a:pPr>
            <a:r>
              <a:rPr lang="es"/>
              <a:t> - Sistema PAL de televisión - 50 Hz, pero solo los impares, luego 25 FPS (frames per second)</a:t>
            </a:r>
            <a:endParaRPr/>
          </a:p>
          <a:p>
            <a:pPr indent="0" lvl="0" marL="0" rtl="0">
              <a:spcBef>
                <a:spcPts val="1600"/>
              </a:spcBef>
              <a:spcAft>
                <a:spcPts val="0"/>
              </a:spcAft>
              <a:buNone/>
            </a:pPr>
            <a:r>
              <a:rPr lang="es"/>
              <a:t>- Objetos en escena - 100 esferas y 100 triángulos = 200 objetos SIMPLES o PRIMITIVOS</a:t>
            </a:r>
            <a:endParaRPr/>
          </a:p>
          <a:p>
            <a:pPr indent="0" lvl="0" marL="0" rtl="0">
              <a:spcBef>
                <a:spcPts val="1600"/>
              </a:spcBef>
              <a:spcAft>
                <a:spcPts val="0"/>
              </a:spcAft>
              <a:buNone/>
            </a:pPr>
            <a:r>
              <a:rPr lang="es"/>
              <a:t>Cada segundo será necesario hacer el proceso de Ray Tracing </a:t>
            </a:r>
            <a:endParaRPr/>
          </a:p>
          <a:p>
            <a:pPr indent="0" lvl="0" marL="0" rtl="0">
              <a:spcBef>
                <a:spcPts val="1600"/>
              </a:spcBef>
              <a:spcAft>
                <a:spcPts val="0"/>
              </a:spcAft>
              <a:buNone/>
            </a:pPr>
            <a:r>
              <a:rPr lang="es"/>
              <a:t>	PIXELES * FRECUENCIA * OBJETOS A COMPROBAR</a:t>
            </a:r>
            <a:endParaRPr/>
          </a:p>
          <a:p>
            <a:pPr indent="0" lvl="0" marL="0" rtl="0">
              <a:spcBef>
                <a:spcPts val="1600"/>
              </a:spcBef>
              <a:spcAft>
                <a:spcPts val="0"/>
              </a:spcAft>
              <a:buNone/>
            </a:pPr>
            <a:r>
              <a:rPr lang="es"/>
              <a:t>	2.073.600 * 25 * 200 = 10.368.000.000 (aprox. 10 mil millones de veces por segundo)</a:t>
            </a:r>
            <a:endParaRPr/>
          </a:p>
          <a:p>
            <a:pPr indent="0" lvl="0" marL="0" rtl="0">
              <a:spcBef>
                <a:spcPts val="1600"/>
              </a:spcBef>
              <a:spcAft>
                <a:spcPts val="1600"/>
              </a:spcAft>
              <a:buNone/>
            </a:pPr>
            <a:r>
              <a:rPr lang="es"/>
              <a:t>Y las escenas son más complejas en la realidad, la frecuencia se debe aumentar en ciertos dispositivos [90 FPS en realidad virtual] y ahora se comercializan pantallas 4k [el cuádruple de píxeles]. Además hay que calcular más cosas como la iluminación (que conlleva rayos secundarios).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 name="Shape 234"/>
        <p:cNvGrpSpPr/>
        <p:nvPr/>
      </p:nvGrpSpPr>
      <p:grpSpPr>
        <a:xfrm>
          <a:off x="0" y="0"/>
          <a:ext cx="0" cy="0"/>
          <a:chOff x="0" y="0"/>
          <a:chExt cx="0" cy="0"/>
        </a:xfrm>
      </p:grpSpPr>
      <p:sp>
        <p:nvSpPr>
          <p:cNvPr id="235" name="Shape 23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Interfaces con el hardware</a:t>
            </a:r>
            <a:endParaRPr/>
          </a:p>
        </p:txBody>
      </p:sp>
      <p:sp>
        <p:nvSpPr>
          <p:cNvPr id="236" name="Shape 236"/>
          <p:cNvSpPr txBox="1"/>
          <p:nvPr>
            <p:ph idx="1" type="body"/>
          </p:nvPr>
        </p:nvSpPr>
        <p:spPr>
          <a:xfrm>
            <a:off x="311700" y="1536625"/>
            <a:ext cx="3485400" cy="4555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rPr lang="es"/>
              <a:t>Diseñadas para facilitar en gran medida la programación en tiempo real. Actúan de intermediarios entre nuestro programa y el hardware (la GPU) a través de los drivers. Todas operan con rasterización, mucho más rápido que Ray Tracing en las GPU. OpenGL es una especificación abierta diseñada por SGI en 1991 y regulada por Khronos Group. OpenGL funciona de igual forma en Windows, Mac, Linux, BSD, Solaris, Android, iOS, Blackberry y un sinfin más de sistemas operativos.</a:t>
            </a:r>
            <a:endParaRPr/>
          </a:p>
        </p:txBody>
      </p:sp>
      <p:pic>
        <p:nvPicPr>
          <p:cNvPr descr="This image rendered as PNG in" id="237" name="Shape 237"/>
          <p:cNvPicPr preferRelativeResize="0"/>
          <p:nvPr/>
        </p:nvPicPr>
        <p:blipFill>
          <a:blip r:embed="rId3">
            <a:alphaModFix/>
          </a:blip>
          <a:stretch>
            <a:fillRect/>
          </a:stretch>
        </p:blipFill>
        <p:spPr>
          <a:xfrm>
            <a:off x="3797250" y="1536630"/>
            <a:ext cx="5035050" cy="2182675"/>
          </a:xfrm>
          <a:prstGeom prst="rect">
            <a:avLst/>
          </a:prstGeom>
          <a:noFill/>
          <a:ln>
            <a:noFill/>
          </a:ln>
        </p:spPr>
      </p:pic>
      <p:pic>
        <p:nvPicPr>
          <p:cNvPr descr="Original" id="238" name="Shape 238"/>
          <p:cNvPicPr preferRelativeResize="0"/>
          <p:nvPr/>
        </p:nvPicPr>
        <p:blipFill>
          <a:blip r:embed="rId4">
            <a:alphaModFix/>
          </a:blip>
          <a:stretch>
            <a:fillRect/>
          </a:stretch>
        </p:blipFill>
        <p:spPr>
          <a:xfrm>
            <a:off x="4094325" y="3719300"/>
            <a:ext cx="4598899" cy="1893675"/>
          </a:xfrm>
          <a:prstGeom prst="rect">
            <a:avLst/>
          </a:prstGeom>
          <a:noFill/>
          <a:ln>
            <a:noFill/>
          </a:ln>
        </p:spPr>
      </p:pic>
      <p:pic>
        <p:nvPicPr>
          <p:cNvPr descr="DescriptionVulkan.svg" id="239" name="Shape 239"/>
          <p:cNvPicPr preferRelativeResize="0"/>
          <p:nvPr/>
        </p:nvPicPr>
        <p:blipFill>
          <a:blip r:embed="rId5">
            <a:alphaModFix/>
          </a:blip>
          <a:stretch>
            <a:fillRect/>
          </a:stretch>
        </p:blipFill>
        <p:spPr>
          <a:xfrm>
            <a:off x="4162825" y="5524878"/>
            <a:ext cx="4669475" cy="13331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Shape 24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Rasterizar</a:t>
            </a:r>
            <a:endParaRPr/>
          </a:p>
        </p:txBody>
      </p:sp>
      <p:sp>
        <p:nvSpPr>
          <p:cNvPr id="245" name="Shape 245"/>
          <p:cNvSpPr txBox="1"/>
          <p:nvPr>
            <p:ph idx="1" type="body"/>
          </p:nvPr>
        </p:nvSpPr>
        <p:spPr>
          <a:xfrm>
            <a:off x="311700" y="1536632"/>
            <a:ext cx="8520600" cy="4959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rPr lang="es"/>
              <a:t>PRIMITIVAS (de OpenGL)</a:t>
            </a:r>
            <a:endParaRPr/>
          </a:p>
        </p:txBody>
      </p:sp>
      <p:pic>
        <p:nvPicPr>
          <p:cNvPr descr="Graphics3D_Rasterization.png" id="246" name="Shape 246"/>
          <p:cNvPicPr preferRelativeResize="0"/>
          <p:nvPr/>
        </p:nvPicPr>
        <p:blipFill>
          <a:blip r:embed="rId3">
            <a:alphaModFix/>
          </a:blip>
          <a:stretch>
            <a:fillRect/>
          </a:stretch>
        </p:blipFill>
        <p:spPr>
          <a:xfrm>
            <a:off x="311709" y="2134000"/>
            <a:ext cx="8105325" cy="3861275"/>
          </a:xfrm>
          <a:prstGeom prst="rect">
            <a:avLst/>
          </a:prstGeom>
          <a:noFill/>
          <a:ln>
            <a:noFill/>
          </a:ln>
        </p:spPr>
      </p:pic>
      <p:pic>
        <p:nvPicPr>
          <p:cNvPr descr="OpenGL-Primitives.png" id="247" name="Shape 247"/>
          <p:cNvPicPr preferRelativeResize="0"/>
          <p:nvPr/>
        </p:nvPicPr>
        <p:blipFill>
          <a:blip r:embed="rId4">
            <a:alphaModFix/>
          </a:blip>
          <a:stretch>
            <a:fillRect/>
          </a:stretch>
        </p:blipFill>
        <p:spPr>
          <a:xfrm>
            <a:off x="599750" y="2032525"/>
            <a:ext cx="8334900" cy="4167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
                                        </p:tgtEl>
                                        <p:attrNameLst>
                                          <p:attrName>style.visibility</p:attrName>
                                        </p:attrNameLst>
                                      </p:cBhvr>
                                      <p:to>
                                        <p:strVal val="visible"/>
                                      </p:to>
                                    </p:set>
                                    <p:animEffect filter="fade" transition="in">
                                      <p:cBhvr>
                                        <p:cTn dur="1000"/>
                                        <p:tgtEl>
                                          <p:spTgt spid="247"/>
                                        </p:tgtEl>
                                      </p:cBhvr>
                                    </p:animEffect>
                                  </p:childTnLst>
                                </p:cTn>
                              </p:par>
                              <p:par>
                                <p:cTn fill="hold" nodeType="withEffect" presetClass="entr" presetID="10" presetSubtype="0">
                                  <p:stCondLst>
                                    <p:cond delay="0"/>
                                  </p:stCondLst>
                                  <p:childTnLst>
                                    <p:set>
                                      <p:cBhvr>
                                        <p:cTn dur="1" fill="hold">
                                          <p:stCondLst>
                                            <p:cond delay="0"/>
                                          </p:stCondLst>
                                        </p:cTn>
                                        <p:tgtEl>
                                          <p:spTgt spid="245"/>
                                        </p:tgtEl>
                                        <p:attrNameLst>
                                          <p:attrName>style.visibility</p:attrName>
                                        </p:attrNameLst>
                                      </p:cBhvr>
                                      <p:to>
                                        <p:strVal val="visible"/>
                                      </p:to>
                                    </p:set>
                                    <p:animEffect filter="fade" transition="in">
                                      <p:cBhvr>
                                        <p:cTn dur="1000"/>
                                        <p:tgtEl>
                                          <p:spTgt spid="2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1" name="Shape 251"/>
        <p:cNvGrpSpPr/>
        <p:nvPr/>
      </p:nvGrpSpPr>
      <p:grpSpPr>
        <a:xfrm>
          <a:off x="0" y="0"/>
          <a:ext cx="0" cy="0"/>
          <a:chOff x="0" y="0"/>
          <a:chExt cx="0" cy="0"/>
        </a:xfrm>
      </p:grpSpPr>
      <p:sp>
        <p:nvSpPr>
          <p:cNvPr id="252" name="Shape 252"/>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Todo son triángulos</a:t>
            </a:r>
            <a:endParaRPr/>
          </a:p>
        </p:txBody>
      </p:sp>
      <p:sp>
        <p:nvSpPr>
          <p:cNvPr id="253" name="Shape 253"/>
          <p:cNvSpPr txBox="1"/>
          <p:nvPr>
            <p:ph idx="1" type="body"/>
          </p:nvPr>
        </p:nvSpPr>
        <p:spPr>
          <a:xfrm>
            <a:off x="311700" y="1536633"/>
            <a:ext cx="8520600" cy="4555200"/>
          </a:xfrm>
          <a:prstGeom prst="rect">
            <a:avLst/>
          </a:prstGeom>
          <a:solidFill>
            <a:srgbClr val="FFFFFF"/>
          </a:solidFill>
        </p:spPr>
        <p:txBody>
          <a:bodyPr anchorCtr="0" anchor="t" bIns="91425" lIns="91425" spcFirstLastPara="1" rIns="91425" wrap="square" tIns="91425">
            <a:noAutofit/>
          </a:bodyPr>
          <a:lstStyle/>
          <a:p>
            <a:pPr indent="0" lvl="0" marL="0">
              <a:spcBef>
                <a:spcPts val="0"/>
              </a:spcBef>
              <a:spcAft>
                <a:spcPts val="1600"/>
              </a:spcAft>
              <a:buNone/>
            </a:pPr>
            <a:r>
              <a:rPr lang="es"/>
              <a:t>Toda figura en el espacio puede expresarse con triángulos como caras</a:t>
            </a:r>
            <a:endParaRPr/>
          </a:p>
        </p:txBody>
      </p:sp>
      <p:pic>
        <p:nvPicPr>
          <p:cNvPr descr="bunny_badsimp_1.jpg" id="254" name="Shape 254"/>
          <p:cNvPicPr preferRelativeResize="0"/>
          <p:nvPr/>
        </p:nvPicPr>
        <p:blipFill>
          <a:blip r:embed="rId3">
            <a:alphaModFix/>
          </a:blip>
          <a:stretch>
            <a:fillRect/>
          </a:stretch>
        </p:blipFill>
        <p:spPr>
          <a:xfrm>
            <a:off x="2643400" y="2447275"/>
            <a:ext cx="2266950" cy="2381250"/>
          </a:xfrm>
          <a:prstGeom prst="rect">
            <a:avLst/>
          </a:prstGeom>
          <a:noFill/>
          <a:ln>
            <a:noFill/>
          </a:ln>
        </p:spPr>
      </p:pic>
      <p:pic>
        <p:nvPicPr>
          <p:cNvPr descr="bunny3-200x200.jpg" id="255" name="Shape 255"/>
          <p:cNvPicPr preferRelativeResize="0"/>
          <p:nvPr/>
        </p:nvPicPr>
        <p:blipFill>
          <a:blip r:embed="rId4">
            <a:alphaModFix/>
          </a:blip>
          <a:stretch>
            <a:fillRect/>
          </a:stretch>
        </p:blipFill>
        <p:spPr>
          <a:xfrm>
            <a:off x="2643400" y="3017500"/>
            <a:ext cx="1905000" cy="1905000"/>
          </a:xfrm>
          <a:prstGeom prst="rect">
            <a:avLst/>
          </a:prstGeom>
          <a:noFill/>
          <a:ln>
            <a:noFill/>
          </a:ln>
        </p:spPr>
      </p:pic>
      <p:pic>
        <p:nvPicPr>
          <p:cNvPr descr="bunny5-200x200.jpg" id="256" name="Shape 256"/>
          <p:cNvPicPr preferRelativeResize="0"/>
          <p:nvPr/>
        </p:nvPicPr>
        <p:blipFill>
          <a:blip r:embed="rId5">
            <a:alphaModFix/>
          </a:blip>
          <a:stretch>
            <a:fillRect/>
          </a:stretch>
        </p:blipFill>
        <p:spPr>
          <a:xfrm>
            <a:off x="2824375" y="3426950"/>
            <a:ext cx="1905000" cy="1905000"/>
          </a:xfrm>
          <a:prstGeom prst="rect">
            <a:avLst/>
          </a:prstGeom>
          <a:noFill/>
          <a:ln>
            <a:noFill/>
          </a:ln>
        </p:spPr>
      </p:pic>
      <p:pic>
        <p:nvPicPr>
          <p:cNvPr descr="bunny.gif" id="257" name="Shape 257"/>
          <p:cNvPicPr preferRelativeResize="0"/>
          <p:nvPr/>
        </p:nvPicPr>
        <p:blipFill>
          <a:blip r:embed="rId6">
            <a:alphaModFix/>
          </a:blip>
          <a:stretch>
            <a:fillRect/>
          </a:stretch>
        </p:blipFill>
        <p:spPr>
          <a:xfrm>
            <a:off x="5056021" y="1599616"/>
            <a:ext cx="3586175" cy="442921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
                                        </p:tgtEl>
                                        <p:attrNameLst>
                                          <p:attrName>style.visibility</p:attrName>
                                        </p:attrNameLst>
                                      </p:cBhvr>
                                      <p:to>
                                        <p:strVal val="visible"/>
                                      </p:to>
                                    </p:set>
                                    <p:animEffect filter="fade" transition="in">
                                      <p:cBhvr>
                                        <p:cTn dur="1000"/>
                                        <p:tgtEl>
                                          <p:spTgt spid="2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1000"/>
                                        <p:tgtEl>
                                          <p:spTgt spid="2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
                                        </p:tgtEl>
                                        <p:attrNameLst>
                                          <p:attrName>style.visibility</p:attrName>
                                        </p:attrNameLst>
                                      </p:cBhvr>
                                      <p:to>
                                        <p:strVal val="visible"/>
                                      </p:to>
                                    </p:set>
                                    <p:animEffect filter="fade" transition="in">
                                      <p:cBhvr>
                                        <p:cTn dur="1000"/>
                                        <p:tgtEl>
                                          <p:spTgt spid="2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
                                        </p:tgtEl>
                                        <p:attrNameLst>
                                          <p:attrName>style.visibility</p:attrName>
                                        </p:attrNameLst>
                                      </p:cBhvr>
                                      <p:to>
                                        <p:strVal val="visible"/>
                                      </p:to>
                                    </p:set>
                                    <p:animEffect filter="fade" transition="in">
                                      <p:cBhvr>
                                        <p:cTn dur="1000"/>
                                        <p:tgtEl>
                                          <p:spTgt spid="2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 name="Shape 261"/>
        <p:cNvGrpSpPr/>
        <p:nvPr/>
      </p:nvGrpSpPr>
      <p:grpSpPr>
        <a:xfrm>
          <a:off x="0" y="0"/>
          <a:ext cx="0" cy="0"/>
          <a:chOff x="0" y="0"/>
          <a:chExt cx="0" cy="0"/>
        </a:xfrm>
      </p:grpSpPr>
      <p:sp>
        <p:nvSpPr>
          <p:cNvPr id="262" name="Shape 262"/>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Transformaciones usando matrices</a:t>
            </a:r>
            <a:endParaRPr/>
          </a:p>
        </p:txBody>
      </p:sp>
      <p:sp>
        <p:nvSpPr>
          <p:cNvPr id="263" name="Shape 263"/>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descr="transformations.png" id="264" name="Shape 264"/>
          <p:cNvPicPr preferRelativeResize="0"/>
          <p:nvPr/>
        </p:nvPicPr>
        <p:blipFill>
          <a:blip r:embed="rId3">
            <a:alphaModFix/>
          </a:blip>
          <a:stretch>
            <a:fillRect/>
          </a:stretch>
        </p:blipFill>
        <p:spPr>
          <a:xfrm>
            <a:off x="311700" y="1536625"/>
            <a:ext cx="7887600" cy="2629200"/>
          </a:xfrm>
          <a:prstGeom prst="rect">
            <a:avLst/>
          </a:prstGeom>
          <a:noFill/>
          <a:ln>
            <a:noFill/>
          </a:ln>
        </p:spPr>
      </p:pic>
      <p:pic>
        <p:nvPicPr>
          <p:cNvPr descr="shearing.png" id="265" name="Shape 265"/>
          <p:cNvPicPr preferRelativeResize="0"/>
          <p:nvPr/>
        </p:nvPicPr>
        <p:blipFill>
          <a:blip r:embed="rId4">
            <a:alphaModFix/>
          </a:blip>
          <a:stretch>
            <a:fillRect/>
          </a:stretch>
        </p:blipFill>
        <p:spPr>
          <a:xfrm>
            <a:off x="311700" y="4165825"/>
            <a:ext cx="4962525" cy="2604750"/>
          </a:xfrm>
          <a:prstGeom prst="rect">
            <a:avLst/>
          </a:prstGeom>
          <a:noFill/>
          <a:ln>
            <a:noFill/>
          </a:ln>
        </p:spPr>
      </p:pic>
      <p:sp>
        <p:nvSpPr>
          <p:cNvPr id="266" name="Shape 266"/>
          <p:cNvSpPr txBox="1"/>
          <p:nvPr/>
        </p:nvSpPr>
        <p:spPr>
          <a:xfrm>
            <a:off x="5673575" y="4664600"/>
            <a:ext cx="2968500" cy="7020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s" sz="1800">
                <a:latin typeface="Voltaire"/>
                <a:ea typeface="Voltaire"/>
                <a:cs typeface="Voltaire"/>
                <a:sym typeface="Voltaire"/>
              </a:rPr>
              <a:t>¡No son conmutativas estas operaciones!</a:t>
            </a:r>
            <a:endParaRPr sz="1800">
              <a:latin typeface="Voltaire"/>
              <a:ea typeface="Voltaire"/>
              <a:cs typeface="Voltaire"/>
              <a:sym typeface="Voltaire"/>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sp>
        <p:nvSpPr>
          <p:cNvPr id="271" name="Shape 271"/>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Se pueden simplificar en una única matriz 4x4</a:t>
            </a:r>
            <a:endParaRPr/>
          </a:p>
        </p:txBody>
      </p:sp>
      <p:sp>
        <p:nvSpPr>
          <p:cNvPr id="272" name="Shape 272"/>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descr="transformation-3d-3-728.jpg" id="273" name="Shape 273"/>
          <p:cNvPicPr preferRelativeResize="0"/>
          <p:nvPr/>
        </p:nvPicPr>
        <p:blipFill>
          <a:blip r:embed="rId3">
            <a:alphaModFix/>
          </a:blip>
          <a:stretch>
            <a:fillRect/>
          </a:stretch>
        </p:blipFill>
        <p:spPr>
          <a:xfrm>
            <a:off x="1104900" y="1536625"/>
            <a:ext cx="6934200" cy="52006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7" name="Shape 277"/>
        <p:cNvGrpSpPr/>
        <p:nvPr/>
      </p:nvGrpSpPr>
      <p:grpSpPr>
        <a:xfrm>
          <a:off x="0" y="0"/>
          <a:ext cx="0" cy="0"/>
          <a:chOff x="0" y="0"/>
          <a:chExt cx="0" cy="0"/>
        </a:xfrm>
      </p:grpSpPr>
      <p:sp>
        <p:nvSpPr>
          <p:cNvPr id="278" name="Shape 278"/>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Árbol de escena</a:t>
            </a:r>
            <a:endParaRPr/>
          </a:p>
        </p:txBody>
      </p:sp>
      <p:sp>
        <p:nvSpPr>
          <p:cNvPr id="279" name="Shape 279"/>
          <p:cNvSpPr txBox="1"/>
          <p:nvPr>
            <p:ph idx="1" type="body"/>
          </p:nvPr>
        </p:nvSpPr>
        <p:spPr>
          <a:xfrm>
            <a:off x="311700" y="1536632"/>
            <a:ext cx="8520600" cy="7635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rPr lang="es"/>
              <a:t>Muchas veces las figuras deben someterse a transformaciones de manera conjunta. Son convenientes entonces los árboles de escena.</a:t>
            </a:r>
            <a:endParaRPr/>
          </a:p>
        </p:txBody>
      </p:sp>
      <p:pic>
        <p:nvPicPr>
          <p:cNvPr descr="article_3dmobile03-01.jpg" id="280" name="Shape 280"/>
          <p:cNvPicPr preferRelativeResize="0"/>
          <p:nvPr/>
        </p:nvPicPr>
        <p:blipFill>
          <a:blip r:embed="rId3">
            <a:alphaModFix/>
          </a:blip>
          <a:stretch>
            <a:fillRect/>
          </a:stretch>
        </p:blipFill>
        <p:spPr>
          <a:xfrm>
            <a:off x="311700" y="2300125"/>
            <a:ext cx="5829300" cy="3467100"/>
          </a:xfrm>
          <a:prstGeom prst="rect">
            <a:avLst/>
          </a:prstGeom>
          <a:noFill/>
          <a:ln>
            <a:noFill/>
          </a:ln>
        </p:spPr>
      </p:pic>
      <p:sp>
        <p:nvSpPr>
          <p:cNvPr id="281" name="Shape 281"/>
          <p:cNvSpPr txBox="1"/>
          <p:nvPr/>
        </p:nvSpPr>
        <p:spPr>
          <a:xfrm>
            <a:off x="336325" y="6083000"/>
            <a:ext cx="6726300" cy="4971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s" sz="1800">
                <a:latin typeface="Voltaire"/>
                <a:ea typeface="Voltaire"/>
                <a:cs typeface="Voltaire"/>
                <a:sym typeface="Voltaire"/>
              </a:rPr>
              <a:t>A cada hijo le afectan las transformaciones de sus padres. Los hijos pueden tener un sistema de coordenadas local.</a:t>
            </a:r>
            <a:endParaRPr sz="1800">
              <a:latin typeface="Voltaire"/>
              <a:ea typeface="Voltaire"/>
              <a:cs typeface="Voltaire"/>
              <a:sym typeface="Voltaire"/>
            </a:endParaRPr>
          </a:p>
        </p:txBody>
      </p:sp>
      <p:pic>
        <p:nvPicPr>
          <p:cNvPr descr="IXzau.png" id="282" name="Shape 282"/>
          <p:cNvPicPr preferRelativeResize="0"/>
          <p:nvPr/>
        </p:nvPicPr>
        <p:blipFill>
          <a:blip r:embed="rId4">
            <a:alphaModFix/>
          </a:blip>
          <a:stretch>
            <a:fillRect/>
          </a:stretch>
        </p:blipFill>
        <p:spPr>
          <a:xfrm>
            <a:off x="6141000" y="2544321"/>
            <a:ext cx="2951175" cy="26793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 name="Shape 286"/>
        <p:cNvGrpSpPr/>
        <p:nvPr/>
      </p:nvGrpSpPr>
      <p:grpSpPr>
        <a:xfrm>
          <a:off x="0" y="0"/>
          <a:ext cx="0" cy="0"/>
          <a:chOff x="0" y="0"/>
          <a:chExt cx="0" cy="0"/>
        </a:xfrm>
      </p:grpSpPr>
      <p:sp>
        <p:nvSpPr>
          <p:cNvPr id="287" name="Shape 287"/>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Pero hay varias maneras de dibujar triángulos</a:t>
            </a:r>
            <a:endParaRPr/>
          </a:p>
        </p:txBody>
      </p:sp>
      <p:pic>
        <p:nvPicPr>
          <p:cNvPr descr="surfaceModeling015.png" id="288" name="Shape 288"/>
          <p:cNvPicPr preferRelativeResize="0"/>
          <p:nvPr/>
        </p:nvPicPr>
        <p:blipFill>
          <a:blip r:embed="rId3">
            <a:alphaModFix/>
          </a:blip>
          <a:stretch>
            <a:fillRect/>
          </a:stretch>
        </p:blipFill>
        <p:spPr>
          <a:xfrm>
            <a:off x="532703" y="1356875"/>
            <a:ext cx="5170125" cy="5135600"/>
          </a:xfrm>
          <a:prstGeom prst="rect">
            <a:avLst/>
          </a:prstGeom>
          <a:noFill/>
          <a:ln>
            <a:noFill/>
          </a:ln>
        </p:spPr>
      </p:pic>
      <p:sp>
        <p:nvSpPr>
          <p:cNvPr id="289" name="Shape 289"/>
          <p:cNvSpPr txBox="1"/>
          <p:nvPr/>
        </p:nvSpPr>
        <p:spPr>
          <a:xfrm>
            <a:off x="6024500" y="1666975"/>
            <a:ext cx="2807700" cy="10968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s" sz="1800">
                <a:latin typeface="Voltaire"/>
                <a:ea typeface="Voltaire"/>
                <a:cs typeface="Voltaire"/>
                <a:sym typeface="Voltaire"/>
              </a:rPr>
              <a:t>Los puntos del 1 al 9 tienen la misma posición, pero distinta manera de dibujado.</a:t>
            </a:r>
            <a:endParaRPr sz="1800">
              <a:latin typeface="Voltaire"/>
              <a:ea typeface="Voltaire"/>
              <a:cs typeface="Voltaire"/>
              <a:sym typeface="Voltair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 name="Shape 68"/>
        <p:cNvGrpSpPr/>
        <p:nvPr/>
      </p:nvGrpSpPr>
      <p:grpSpPr>
        <a:xfrm>
          <a:off x="0" y="0"/>
          <a:ext cx="0" cy="0"/>
          <a:chOff x="0" y="0"/>
          <a:chExt cx="0" cy="0"/>
        </a:xfrm>
      </p:grpSpPr>
      <p:sp>
        <p:nvSpPr>
          <p:cNvPr id="69" name="Shape 69"/>
          <p:cNvSpPr txBox="1"/>
          <p:nvPr/>
        </p:nvSpPr>
        <p:spPr>
          <a:xfrm>
            <a:off x="1798575" y="482550"/>
            <a:ext cx="7033500" cy="12282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s" sz="3600">
                <a:solidFill>
                  <a:srgbClr val="FFFFFF"/>
                </a:solidFill>
                <a:latin typeface="Corsiva"/>
                <a:ea typeface="Corsiva"/>
                <a:cs typeface="Corsiva"/>
                <a:sym typeface="Corsiva"/>
              </a:rPr>
              <a:t>¿Qué son los gráficos 3D por ordenador?</a:t>
            </a:r>
            <a:endParaRPr sz="3600">
              <a:solidFill>
                <a:srgbClr val="FFFFFF"/>
              </a:solidFill>
              <a:latin typeface="Corsiva"/>
              <a:ea typeface="Corsiva"/>
              <a:cs typeface="Corsiva"/>
              <a:sym typeface="Corsiva"/>
            </a:endParaRPr>
          </a:p>
        </p:txBody>
      </p:sp>
      <p:pic>
        <p:nvPicPr>
          <p:cNvPr descr="File:Anaglyph glasses.png" id="70" name="Shape 70"/>
          <p:cNvPicPr preferRelativeResize="0"/>
          <p:nvPr/>
        </p:nvPicPr>
        <p:blipFill>
          <a:blip r:embed="rId3">
            <a:alphaModFix/>
          </a:blip>
          <a:stretch>
            <a:fillRect/>
          </a:stretch>
        </p:blipFill>
        <p:spPr>
          <a:xfrm>
            <a:off x="745750" y="1641050"/>
            <a:ext cx="4612175" cy="2936325"/>
          </a:xfrm>
          <a:prstGeom prst="rect">
            <a:avLst/>
          </a:prstGeom>
          <a:noFill/>
          <a:ln>
            <a:noFill/>
          </a:ln>
        </p:spPr>
      </p:pic>
      <p:sp>
        <p:nvSpPr>
          <p:cNvPr id="71" name="Shape 71"/>
          <p:cNvSpPr/>
          <p:nvPr/>
        </p:nvSpPr>
        <p:spPr>
          <a:xfrm>
            <a:off x="745753" y="1641050"/>
            <a:ext cx="4612200" cy="2936400"/>
          </a:xfrm>
          <a:prstGeom prst="mathMultiply">
            <a:avLst>
              <a:gd fmla="val 23520" name="adj1"/>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2" name="Shape 72"/>
          <p:cNvSpPr txBox="1"/>
          <p:nvPr/>
        </p:nvSpPr>
        <p:spPr>
          <a:xfrm>
            <a:off x="367950" y="5176400"/>
            <a:ext cx="8408100" cy="12282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i="1" lang="es" sz="3000">
                <a:latin typeface="Calibri"/>
                <a:ea typeface="Calibri"/>
                <a:cs typeface="Calibri"/>
                <a:sym typeface="Calibri"/>
              </a:rPr>
              <a:t>Se trata de representar espacios tridimensionales operando directamente con ellos y generando una representación según el medio</a:t>
            </a:r>
            <a:r>
              <a:rPr lang="es" sz="3000">
                <a:latin typeface="Calibri"/>
                <a:ea typeface="Calibri"/>
                <a:cs typeface="Calibri"/>
                <a:sym typeface="Calibri"/>
              </a:rPr>
              <a:t>.</a:t>
            </a:r>
            <a:endParaRPr sz="30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
                                        </p:tgtEl>
                                        <p:attrNameLst>
                                          <p:attrName>style.visibility</p:attrName>
                                        </p:attrNameLst>
                                      </p:cBhvr>
                                      <p:to>
                                        <p:strVal val="visible"/>
                                      </p:to>
                                    </p:set>
                                    <p:animEffect filter="fade" transition="in">
                                      <p:cBhvr>
                                        <p:cTn dur="1000"/>
                                        <p:tgtEl>
                                          <p:spTgt spid="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
                                        </p:tgtEl>
                                        <p:attrNameLst>
                                          <p:attrName>style.visibility</p:attrName>
                                        </p:attrNameLst>
                                      </p:cBhvr>
                                      <p:to>
                                        <p:strVal val="visible"/>
                                      </p:to>
                                    </p:set>
                                    <p:animEffect filter="fade" transition="in">
                                      <p:cBhvr>
                                        <p:cTn dur="1000"/>
                                        <p:tgtEl>
                                          <p:spTgt spid="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 name="Shape 293"/>
        <p:cNvGrpSpPr/>
        <p:nvPr/>
      </p:nvGrpSpPr>
      <p:grpSpPr>
        <a:xfrm>
          <a:off x="0" y="0"/>
          <a:ext cx="0" cy="0"/>
          <a:chOff x="0" y="0"/>
          <a:chExt cx="0" cy="0"/>
        </a:xfrm>
      </p:grpSpPr>
      <p:sp>
        <p:nvSpPr>
          <p:cNvPr id="294" name="Shape 29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Y distintas maneras de almacenar los puntos</a:t>
            </a:r>
            <a:endParaRPr/>
          </a:p>
        </p:txBody>
      </p:sp>
      <p:sp>
        <p:nvSpPr>
          <p:cNvPr id="295" name="Shape 295"/>
          <p:cNvSpPr txBox="1"/>
          <p:nvPr>
            <p:ph idx="1" type="body"/>
          </p:nvPr>
        </p:nvSpPr>
        <p:spPr>
          <a:xfrm>
            <a:off x="311700" y="1536632"/>
            <a:ext cx="8520600" cy="4959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rPr lang="es"/>
              <a:t>Enviar los vértices en forma de lista</a:t>
            </a:r>
            <a:endParaRPr/>
          </a:p>
        </p:txBody>
      </p:sp>
      <p:sp>
        <p:nvSpPr>
          <p:cNvPr id="296" name="Shape 296"/>
          <p:cNvSpPr txBox="1"/>
          <p:nvPr/>
        </p:nvSpPr>
        <p:spPr>
          <a:xfrm>
            <a:off x="453300" y="2105650"/>
            <a:ext cx="8144700" cy="1213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s"/>
              <a:t>function DibujarFigura(){</a:t>
            </a:r>
            <a:endParaRPr/>
          </a:p>
          <a:p>
            <a:pPr indent="0" lvl="0" marL="0" rtl="0">
              <a:spcBef>
                <a:spcPts val="0"/>
              </a:spcBef>
              <a:spcAft>
                <a:spcPts val="0"/>
              </a:spcAft>
              <a:buNone/>
            </a:pPr>
            <a:r>
              <a:rPr lang="es"/>
              <a:t>	int VERTICES=[</a:t>
            </a:r>
            <a:endParaRPr/>
          </a:p>
          <a:p>
            <a:pPr indent="0" lvl="0" marL="0" rtl="0">
              <a:spcBef>
                <a:spcPts val="0"/>
              </a:spcBef>
              <a:spcAft>
                <a:spcPts val="0"/>
              </a:spcAft>
              <a:buNone/>
            </a:pPr>
            <a:r>
              <a:rPr lang="es"/>
              <a:t>		[0,0,1.5],</a:t>
            </a:r>
            <a:endParaRPr/>
          </a:p>
          <a:p>
            <a:pPr indent="0" lvl="0" marL="0" rtl="0">
              <a:spcBef>
                <a:spcPts val="0"/>
              </a:spcBef>
              <a:spcAft>
                <a:spcPts val="0"/>
              </a:spcAft>
              <a:buNone/>
            </a:pPr>
            <a:r>
              <a:rPr lang="es"/>
              <a:t>		[0,1,1.5],</a:t>
            </a:r>
            <a:endParaRPr/>
          </a:p>
          <a:p>
            <a:pPr indent="0" lvl="0" marL="0" rtl="0">
              <a:spcBef>
                <a:spcPts val="0"/>
              </a:spcBef>
              <a:spcAft>
                <a:spcPts val="0"/>
              </a:spcAft>
              <a:buNone/>
            </a:pPr>
            <a:r>
              <a:rPr lang="es"/>
              <a:t>		[1,0,1.5],</a:t>
            </a:r>
            <a:endParaRPr/>
          </a:p>
          <a:p>
            <a:pPr indent="0" lvl="0" marL="0" rtl="0">
              <a:spcBef>
                <a:spcPts val="0"/>
              </a:spcBef>
              <a:spcAft>
                <a:spcPts val="0"/>
              </a:spcAft>
              <a:buNone/>
            </a:pPr>
            <a:r>
              <a:rPr lang="es"/>
              <a:t>		[0,1,1.5],</a:t>
            </a:r>
            <a:endParaRPr/>
          </a:p>
          <a:p>
            <a:pPr indent="0" lvl="0" marL="0" rtl="0">
              <a:spcBef>
                <a:spcPts val="0"/>
              </a:spcBef>
              <a:spcAft>
                <a:spcPts val="0"/>
              </a:spcAft>
              <a:buNone/>
            </a:pPr>
            <a:r>
              <a:rPr lang="es"/>
              <a:t>		[1,0,1.5],</a:t>
            </a:r>
            <a:endParaRPr/>
          </a:p>
          <a:p>
            <a:pPr indent="0" lvl="0" marL="0" rtl="0">
              <a:spcBef>
                <a:spcPts val="0"/>
              </a:spcBef>
              <a:spcAft>
                <a:spcPts val="0"/>
              </a:spcAft>
              <a:buNone/>
            </a:pPr>
            <a:r>
              <a:rPr lang="es"/>
              <a:t>		[1,1,1.5]</a:t>
            </a:r>
            <a:endParaRPr/>
          </a:p>
          <a:p>
            <a:pPr indent="0" lvl="0" marL="457200" rtl="0">
              <a:spcBef>
                <a:spcPts val="0"/>
              </a:spcBef>
              <a:spcAft>
                <a:spcPts val="0"/>
              </a:spcAft>
              <a:buNone/>
            </a:pPr>
            <a:r>
              <a:rPr lang="es"/>
              <a:t>];</a:t>
            </a:r>
            <a:endParaRPr/>
          </a:p>
          <a:p>
            <a:pPr indent="0" lvl="0" marL="0" rtl="0">
              <a:spcBef>
                <a:spcPts val="0"/>
              </a:spcBef>
              <a:spcAft>
                <a:spcPts val="0"/>
              </a:spcAft>
              <a:buNone/>
            </a:pPr>
            <a:r>
              <a:rPr lang="es"/>
              <a:t>	DibujarTriangulos_ModoList(VERTICES);</a:t>
            </a:r>
            <a:endParaRPr/>
          </a:p>
          <a:p>
            <a:pPr indent="0" lvl="0" marL="0">
              <a:spcBef>
                <a:spcPts val="0"/>
              </a:spcBef>
              <a:spcAft>
                <a:spcPts val="0"/>
              </a:spcAft>
              <a:buNone/>
            </a:pPr>
            <a:r>
              <a:rPr lang="es"/>
              <a:t>}</a:t>
            </a:r>
            <a:endParaRPr/>
          </a:p>
        </p:txBody>
      </p:sp>
      <p:sp>
        <p:nvSpPr>
          <p:cNvPr id="297" name="Shape 297"/>
          <p:cNvSpPr/>
          <p:nvPr/>
        </p:nvSpPr>
        <p:spPr>
          <a:xfrm>
            <a:off x="5337250" y="1930175"/>
            <a:ext cx="1944900" cy="1798500"/>
          </a:xfrm>
          <a:prstGeom prst="rtTriangle">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98" name="Shape 298"/>
          <p:cNvSpPr/>
          <p:nvPr/>
        </p:nvSpPr>
        <p:spPr>
          <a:xfrm rot="10800000">
            <a:off x="5337250" y="1930175"/>
            <a:ext cx="1944900" cy="1798500"/>
          </a:xfrm>
          <a:prstGeom prst="rtTriangle">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99" name="Shape 299"/>
          <p:cNvSpPr txBox="1"/>
          <p:nvPr/>
        </p:nvSpPr>
        <p:spPr>
          <a:xfrm>
            <a:off x="7106575" y="1652375"/>
            <a:ext cx="687300" cy="2778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s"/>
              <a:t>(1,1)</a:t>
            </a:r>
            <a:endParaRPr/>
          </a:p>
        </p:txBody>
      </p:sp>
      <p:sp>
        <p:nvSpPr>
          <p:cNvPr id="300" name="Shape 300"/>
          <p:cNvSpPr txBox="1"/>
          <p:nvPr/>
        </p:nvSpPr>
        <p:spPr>
          <a:xfrm>
            <a:off x="7172425" y="3758000"/>
            <a:ext cx="555600" cy="277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s"/>
              <a:t>(1,0)</a:t>
            </a:r>
            <a:endParaRPr/>
          </a:p>
          <a:p>
            <a:pPr indent="0" lvl="0" marL="0">
              <a:spcBef>
                <a:spcPts val="0"/>
              </a:spcBef>
              <a:spcAft>
                <a:spcPts val="0"/>
              </a:spcAft>
              <a:buNone/>
            </a:pPr>
            <a:r>
              <a:t/>
            </a:r>
            <a:endParaRPr/>
          </a:p>
        </p:txBody>
      </p:sp>
      <p:sp>
        <p:nvSpPr>
          <p:cNvPr id="301" name="Shape 301"/>
          <p:cNvSpPr txBox="1"/>
          <p:nvPr/>
        </p:nvSpPr>
        <p:spPr>
          <a:xfrm>
            <a:off x="4898550" y="1592363"/>
            <a:ext cx="555600" cy="2778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s"/>
              <a:t>(0,1)</a:t>
            </a:r>
            <a:endParaRPr/>
          </a:p>
        </p:txBody>
      </p:sp>
      <p:sp>
        <p:nvSpPr>
          <p:cNvPr id="302" name="Shape 302"/>
          <p:cNvSpPr txBox="1"/>
          <p:nvPr/>
        </p:nvSpPr>
        <p:spPr>
          <a:xfrm>
            <a:off x="5000925" y="3758000"/>
            <a:ext cx="687300" cy="277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s"/>
              <a:t>(0,0)</a:t>
            </a:r>
            <a:endParaRPr/>
          </a:p>
          <a:p>
            <a:pPr indent="0" lvl="0" marL="0">
              <a:spcBef>
                <a:spcPts val="0"/>
              </a:spcBef>
              <a:spcAft>
                <a:spcPts val="0"/>
              </a:spcAft>
              <a:buNone/>
            </a:pPr>
            <a:r>
              <a:t/>
            </a:r>
            <a:endParaRPr/>
          </a:p>
        </p:txBody>
      </p:sp>
      <p:sp>
        <p:nvSpPr>
          <p:cNvPr id="303" name="Shape 303"/>
          <p:cNvSpPr txBox="1"/>
          <p:nvPr/>
        </p:nvSpPr>
        <p:spPr>
          <a:xfrm>
            <a:off x="311700" y="4576875"/>
            <a:ext cx="4708500" cy="4959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s" sz="1800">
                <a:latin typeface="Voltaire"/>
                <a:ea typeface="Voltaire"/>
                <a:cs typeface="Voltaire"/>
                <a:sym typeface="Voltaire"/>
              </a:rPr>
              <a:t>Hay una repetición innecesaria de vértices</a:t>
            </a:r>
            <a:endParaRPr sz="1800">
              <a:latin typeface="Voltaire"/>
              <a:ea typeface="Voltaire"/>
              <a:cs typeface="Voltaire"/>
              <a:sym typeface="Voltaire"/>
            </a:endParaRPr>
          </a:p>
        </p:txBody>
      </p:sp>
      <p:sp>
        <p:nvSpPr>
          <p:cNvPr id="304" name="Shape 304"/>
          <p:cNvSpPr txBox="1"/>
          <p:nvPr/>
        </p:nvSpPr>
        <p:spPr>
          <a:xfrm>
            <a:off x="526425" y="5072775"/>
            <a:ext cx="3304800" cy="1258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s"/>
              <a:t>function DibujarFigura(){</a:t>
            </a:r>
            <a:endParaRPr/>
          </a:p>
          <a:p>
            <a:pPr indent="0" lvl="0" marL="0" rtl="0">
              <a:spcBef>
                <a:spcPts val="0"/>
              </a:spcBef>
              <a:spcAft>
                <a:spcPts val="0"/>
              </a:spcAft>
              <a:buNone/>
            </a:pPr>
            <a:r>
              <a:rPr lang="es"/>
              <a:t>	int VERTICES=[</a:t>
            </a:r>
            <a:endParaRPr/>
          </a:p>
          <a:p>
            <a:pPr indent="457200" lvl="0" marL="0" rtl="0">
              <a:spcBef>
                <a:spcPts val="0"/>
              </a:spcBef>
              <a:spcAft>
                <a:spcPts val="0"/>
              </a:spcAft>
              <a:buNone/>
            </a:pPr>
            <a:r>
              <a:rPr lang="es"/>
              <a:t>	[0,0,1.5],</a:t>
            </a:r>
            <a:endParaRPr/>
          </a:p>
          <a:p>
            <a:pPr indent="457200" lvl="0" marL="0" rtl="0">
              <a:spcBef>
                <a:spcPts val="0"/>
              </a:spcBef>
              <a:spcAft>
                <a:spcPts val="0"/>
              </a:spcAft>
              <a:buNone/>
            </a:pPr>
            <a:r>
              <a:rPr lang="es"/>
              <a:t>	[0,1,1.5],</a:t>
            </a:r>
            <a:endParaRPr/>
          </a:p>
          <a:p>
            <a:pPr indent="457200" lvl="0" marL="0" rtl="0">
              <a:spcBef>
                <a:spcPts val="0"/>
              </a:spcBef>
              <a:spcAft>
                <a:spcPts val="0"/>
              </a:spcAft>
              <a:buNone/>
            </a:pPr>
            <a:r>
              <a:rPr lang="es"/>
              <a:t>	[1,0,1.5],</a:t>
            </a:r>
            <a:endParaRPr/>
          </a:p>
          <a:p>
            <a:pPr indent="457200" lvl="0" marL="0" rtl="0">
              <a:spcBef>
                <a:spcPts val="0"/>
              </a:spcBef>
              <a:spcAft>
                <a:spcPts val="0"/>
              </a:spcAft>
              <a:buNone/>
            </a:pPr>
            <a:r>
              <a:rPr lang="es"/>
              <a:t>	[1,1,1.5]</a:t>
            </a:r>
            <a:endParaRPr/>
          </a:p>
          <a:p>
            <a:pPr indent="457200" lvl="0" marL="0" rtl="0">
              <a:spcBef>
                <a:spcPts val="0"/>
              </a:spcBef>
              <a:spcAft>
                <a:spcPts val="0"/>
              </a:spcAft>
              <a:buNone/>
            </a:pPr>
            <a:r>
              <a:rPr lang="es"/>
              <a:t>];</a:t>
            </a:r>
            <a:endParaRPr/>
          </a:p>
          <a:p>
            <a:pPr indent="0" lvl="0" marL="0">
              <a:spcBef>
                <a:spcPts val="0"/>
              </a:spcBef>
              <a:spcAft>
                <a:spcPts val="0"/>
              </a:spcAft>
              <a:buNone/>
            </a:pPr>
            <a:r>
              <a:t/>
            </a:r>
            <a:endParaRPr/>
          </a:p>
        </p:txBody>
      </p:sp>
      <p:sp>
        <p:nvSpPr>
          <p:cNvPr id="305" name="Shape 305"/>
          <p:cNvSpPr txBox="1"/>
          <p:nvPr/>
        </p:nvSpPr>
        <p:spPr>
          <a:xfrm>
            <a:off x="3582525" y="5234900"/>
            <a:ext cx="3589800" cy="14184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s"/>
              <a:t>int ORDEN=[0,1,2,1,2,3];</a:t>
            </a:r>
            <a:endParaRPr/>
          </a:p>
          <a:p>
            <a:pPr indent="0" lvl="0" marL="0" rtl="0">
              <a:spcBef>
                <a:spcPts val="0"/>
              </a:spcBef>
              <a:spcAft>
                <a:spcPts val="0"/>
              </a:spcAft>
              <a:buNone/>
            </a:pPr>
            <a:r>
              <a:t/>
            </a:r>
            <a:endParaRPr/>
          </a:p>
          <a:p>
            <a:pPr indent="0" lvl="0" marL="0" rtl="0">
              <a:spcBef>
                <a:spcPts val="0"/>
              </a:spcBef>
              <a:spcAft>
                <a:spcPts val="0"/>
              </a:spcAft>
              <a:buNone/>
            </a:pPr>
            <a:r>
              <a:rPr lang="es"/>
              <a:t>EnviarVertices(VERTICES);</a:t>
            </a:r>
            <a:endParaRPr/>
          </a:p>
          <a:p>
            <a:pPr indent="0" lvl="0" marL="0" rtl="0">
              <a:spcBef>
                <a:spcPts val="0"/>
              </a:spcBef>
              <a:spcAft>
                <a:spcPts val="0"/>
              </a:spcAft>
              <a:buNone/>
            </a:pPr>
            <a:r>
              <a:rPr lang="es"/>
              <a:t>DibujarEnOrden(ORDEN);</a:t>
            </a:r>
            <a:endParaRPr/>
          </a:p>
          <a:p>
            <a:pPr indent="0" lvl="0" marL="0">
              <a:spcBef>
                <a:spcPts val="0"/>
              </a:spcBef>
              <a:spcAft>
                <a:spcPts val="0"/>
              </a:spcAft>
              <a:buNone/>
            </a:pPr>
            <a:r>
              <a:rPr lang="es"/>
              <a:t>}</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 name="Shape 309"/>
        <p:cNvGrpSpPr/>
        <p:nvPr/>
      </p:nvGrpSpPr>
      <p:grpSpPr>
        <a:xfrm>
          <a:off x="0" y="0"/>
          <a:ext cx="0" cy="0"/>
          <a:chOff x="0" y="0"/>
          <a:chExt cx="0" cy="0"/>
        </a:xfrm>
      </p:grpSpPr>
      <p:sp>
        <p:nvSpPr>
          <p:cNvPr id="310" name="Shape 310"/>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Iluminación y materiales</a:t>
            </a:r>
            <a:endParaRPr/>
          </a:p>
        </p:txBody>
      </p:sp>
      <p:sp>
        <p:nvSpPr>
          <p:cNvPr id="311" name="Shape 311"/>
          <p:cNvSpPr txBox="1"/>
          <p:nvPr>
            <p:ph idx="1" type="body"/>
          </p:nvPr>
        </p:nvSpPr>
        <p:spPr>
          <a:xfrm>
            <a:off x="311700" y="1536631"/>
            <a:ext cx="8520600" cy="1285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s" u="sng"/>
              <a:t>MODELOS DE ILUMINACIÓN BÁSICOS (no requieren cálculo 3D)</a:t>
            </a:r>
            <a:endParaRPr u="sng"/>
          </a:p>
          <a:p>
            <a:pPr indent="-342900" lvl="0" marL="457200" rtl="0">
              <a:spcBef>
                <a:spcPts val="1600"/>
              </a:spcBef>
              <a:spcAft>
                <a:spcPts val="0"/>
              </a:spcAft>
              <a:buSzPts val="1800"/>
              <a:buChar char="●"/>
            </a:pPr>
            <a:r>
              <a:rPr lang="es"/>
              <a:t>Iluminación emisiva</a:t>
            </a:r>
            <a:endParaRPr/>
          </a:p>
          <a:p>
            <a:pPr indent="-342900" lvl="0" marL="457200" rtl="0">
              <a:spcBef>
                <a:spcPts val="0"/>
              </a:spcBef>
              <a:spcAft>
                <a:spcPts val="0"/>
              </a:spcAft>
              <a:buSzPts val="1800"/>
              <a:buChar char="●"/>
            </a:pPr>
            <a:r>
              <a:rPr lang="es"/>
              <a:t>Iluminación ambiente</a:t>
            </a:r>
            <a:endParaRPr/>
          </a:p>
        </p:txBody>
      </p:sp>
      <p:sp>
        <p:nvSpPr>
          <p:cNvPr id="312" name="Shape 312"/>
          <p:cNvSpPr txBox="1"/>
          <p:nvPr/>
        </p:nvSpPr>
        <p:spPr>
          <a:xfrm>
            <a:off x="497175" y="3100000"/>
            <a:ext cx="5001000" cy="628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s" sz="1800" u="sng">
                <a:latin typeface="Voltaire"/>
                <a:ea typeface="Voltaire"/>
                <a:cs typeface="Voltaire"/>
                <a:sym typeface="Voltaire"/>
              </a:rPr>
              <a:t>Iluminación emisiva</a:t>
            </a:r>
            <a:endParaRPr sz="1800" u="sng">
              <a:latin typeface="Voltaire"/>
              <a:ea typeface="Voltaire"/>
              <a:cs typeface="Voltaire"/>
              <a:sym typeface="Voltaire"/>
            </a:endParaRPr>
          </a:p>
          <a:p>
            <a:pPr indent="0" lvl="0" marL="0">
              <a:spcBef>
                <a:spcPts val="0"/>
              </a:spcBef>
              <a:spcAft>
                <a:spcPts val="0"/>
              </a:spcAft>
              <a:buNone/>
            </a:pPr>
            <a:r>
              <a:rPr lang="es" sz="1800">
                <a:latin typeface="Voltaire"/>
                <a:ea typeface="Voltaire"/>
                <a:cs typeface="Voltaire"/>
                <a:sym typeface="Voltaire"/>
              </a:rPr>
              <a:t>Cada objeto emite la luz que le corresponde por el color de su material. No requiere cálculo específico pero poco realista.</a:t>
            </a:r>
            <a:endParaRPr sz="1800">
              <a:latin typeface="Voltaire"/>
              <a:ea typeface="Voltaire"/>
              <a:cs typeface="Voltaire"/>
              <a:sym typeface="Voltaire"/>
            </a:endParaRPr>
          </a:p>
        </p:txBody>
      </p:sp>
      <p:sp>
        <p:nvSpPr>
          <p:cNvPr id="313" name="Shape 313"/>
          <p:cNvSpPr/>
          <p:nvPr/>
        </p:nvSpPr>
        <p:spPr>
          <a:xfrm>
            <a:off x="5498100" y="1169800"/>
            <a:ext cx="2968500" cy="4942500"/>
          </a:xfrm>
          <a:prstGeom prst="snip1Rect">
            <a:avLst>
              <a:gd fmla="val 16667" name="adj"/>
            </a:avLst>
          </a:prstGeom>
          <a:solidFill>
            <a:srgbClr val="FFD9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14" name="Shape 314"/>
          <p:cNvSpPr txBox="1"/>
          <p:nvPr/>
        </p:nvSpPr>
        <p:spPr>
          <a:xfrm>
            <a:off x="5644325" y="1462250"/>
            <a:ext cx="2676000" cy="3657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s" sz="2400">
                <a:latin typeface="Lobster"/>
                <a:ea typeface="Lobster"/>
                <a:cs typeface="Lobster"/>
                <a:sym typeface="Lobster"/>
              </a:rPr>
              <a:t>Representar colores</a:t>
            </a:r>
            <a:endParaRPr sz="2400">
              <a:latin typeface="Lobster"/>
              <a:ea typeface="Lobster"/>
              <a:cs typeface="Lobster"/>
              <a:sym typeface="Lobster"/>
            </a:endParaRPr>
          </a:p>
        </p:txBody>
      </p:sp>
      <p:sp>
        <p:nvSpPr>
          <p:cNvPr id="315" name="Shape 315"/>
          <p:cNvSpPr txBox="1"/>
          <p:nvPr/>
        </p:nvSpPr>
        <p:spPr>
          <a:xfrm>
            <a:off x="5761300" y="2120275"/>
            <a:ext cx="2456700" cy="3655800"/>
          </a:xfrm>
          <a:prstGeom prst="rect">
            <a:avLst/>
          </a:prstGeom>
          <a:noFill/>
          <a:ln>
            <a:noFill/>
          </a:ln>
        </p:spPr>
        <p:txBody>
          <a:bodyPr anchorCtr="0" anchor="t" bIns="91425" lIns="91425" spcFirstLastPara="1" rIns="91425" wrap="square" tIns="91425">
            <a:noAutofit/>
          </a:bodyPr>
          <a:lstStyle/>
          <a:p>
            <a:pPr indent="-342900" lvl="0" marL="457200" rtl="0">
              <a:spcBef>
                <a:spcPts val="0"/>
              </a:spcBef>
              <a:spcAft>
                <a:spcPts val="0"/>
              </a:spcAft>
              <a:buSzPts val="1800"/>
              <a:buFont typeface="Calibri"/>
              <a:buChar char="●"/>
            </a:pPr>
            <a:r>
              <a:rPr lang="es" sz="1800">
                <a:latin typeface="Calibri"/>
                <a:ea typeface="Calibri"/>
                <a:cs typeface="Calibri"/>
                <a:sym typeface="Calibri"/>
              </a:rPr>
              <a:t>RGB</a:t>
            </a:r>
            <a:endParaRPr sz="1800">
              <a:latin typeface="Calibri"/>
              <a:ea typeface="Calibri"/>
              <a:cs typeface="Calibri"/>
              <a:sym typeface="Calibri"/>
            </a:endParaRPr>
          </a:p>
          <a:p>
            <a:pPr indent="-342900" lvl="0" marL="457200" rtl="0">
              <a:spcBef>
                <a:spcPts val="0"/>
              </a:spcBef>
              <a:spcAft>
                <a:spcPts val="0"/>
              </a:spcAft>
              <a:buSzPts val="1800"/>
              <a:buFont typeface="Calibri"/>
              <a:buChar char="●"/>
            </a:pPr>
            <a:r>
              <a:rPr lang="es" sz="1800">
                <a:latin typeface="Calibri"/>
                <a:ea typeface="Calibri"/>
                <a:cs typeface="Calibri"/>
                <a:sym typeface="Calibri"/>
              </a:rPr>
              <a:t>CMYK</a:t>
            </a:r>
            <a:endParaRPr sz="1800">
              <a:latin typeface="Calibri"/>
              <a:ea typeface="Calibri"/>
              <a:cs typeface="Calibri"/>
              <a:sym typeface="Calibri"/>
            </a:endParaRPr>
          </a:p>
          <a:p>
            <a:pPr indent="-342900" lvl="0" marL="457200" rtl="0">
              <a:spcBef>
                <a:spcPts val="0"/>
              </a:spcBef>
              <a:spcAft>
                <a:spcPts val="0"/>
              </a:spcAft>
              <a:buSzPts val="1800"/>
              <a:buFont typeface="Calibri"/>
              <a:buChar char="●"/>
            </a:pPr>
            <a:r>
              <a:rPr lang="es" sz="1800">
                <a:latin typeface="Calibri"/>
                <a:ea typeface="Calibri"/>
                <a:cs typeface="Calibri"/>
                <a:sym typeface="Calibri"/>
              </a:rPr>
              <a:t>HSV</a:t>
            </a:r>
            <a:endParaRPr sz="1800">
              <a:latin typeface="Calibri"/>
              <a:ea typeface="Calibri"/>
              <a:cs typeface="Calibri"/>
              <a:sym typeface="Calibri"/>
            </a:endParaRPr>
          </a:p>
          <a:p>
            <a:pPr indent="-342900" lvl="0" marL="457200" rtl="0">
              <a:spcBef>
                <a:spcPts val="0"/>
              </a:spcBef>
              <a:spcAft>
                <a:spcPts val="0"/>
              </a:spcAft>
              <a:buSzPts val="1800"/>
              <a:buFont typeface="Calibri"/>
              <a:buChar char="●"/>
            </a:pPr>
            <a:r>
              <a:rPr lang="es" sz="1800">
                <a:latin typeface="Calibri"/>
                <a:ea typeface="Calibri"/>
                <a:cs typeface="Calibri"/>
                <a:sym typeface="Calibri"/>
              </a:rPr>
              <a:t>HSL</a:t>
            </a:r>
            <a:endParaRPr sz="1800">
              <a:latin typeface="Calibri"/>
              <a:ea typeface="Calibri"/>
              <a:cs typeface="Calibri"/>
              <a:sym typeface="Calibri"/>
            </a:endParaRPr>
          </a:p>
          <a:p>
            <a:pPr indent="-342900" lvl="0" marL="457200">
              <a:spcBef>
                <a:spcPts val="0"/>
              </a:spcBef>
              <a:spcAft>
                <a:spcPts val="0"/>
              </a:spcAft>
              <a:buSzPts val="1800"/>
              <a:buFont typeface="Calibri"/>
              <a:buChar char="●"/>
            </a:pPr>
            <a:r>
              <a:rPr lang="es" sz="1800">
                <a:latin typeface="Calibri"/>
                <a:ea typeface="Calibri"/>
                <a:cs typeface="Calibri"/>
                <a:sym typeface="Calibri"/>
              </a:rPr>
              <a:t>Grises</a:t>
            </a:r>
            <a:endParaRPr sz="1800">
              <a:latin typeface="Calibri"/>
              <a:ea typeface="Calibri"/>
              <a:cs typeface="Calibri"/>
              <a:sym typeface="Calibri"/>
            </a:endParaRPr>
          </a:p>
        </p:txBody>
      </p:sp>
      <p:sp>
        <p:nvSpPr>
          <p:cNvPr id="316" name="Shape 316"/>
          <p:cNvSpPr txBox="1"/>
          <p:nvPr/>
        </p:nvSpPr>
        <p:spPr>
          <a:xfrm>
            <a:off x="5819800" y="3816500"/>
            <a:ext cx="2398200" cy="19596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s" sz="1800" u="sng">
                <a:latin typeface="Calibri"/>
                <a:ea typeface="Calibri"/>
                <a:cs typeface="Calibri"/>
                <a:sym typeface="Calibri"/>
              </a:rPr>
              <a:t>Color Alpha</a:t>
            </a:r>
            <a:endParaRPr sz="1800" u="sng">
              <a:latin typeface="Calibri"/>
              <a:ea typeface="Calibri"/>
              <a:cs typeface="Calibri"/>
              <a:sym typeface="Calibri"/>
            </a:endParaRPr>
          </a:p>
          <a:p>
            <a:pPr indent="0" lvl="0" marL="0">
              <a:spcBef>
                <a:spcPts val="0"/>
              </a:spcBef>
              <a:spcAft>
                <a:spcPts val="0"/>
              </a:spcAft>
              <a:buNone/>
            </a:pPr>
            <a:r>
              <a:rPr lang="es" sz="1800">
                <a:latin typeface="Calibri"/>
                <a:ea typeface="Calibri"/>
                <a:cs typeface="Calibri"/>
                <a:sym typeface="Calibri"/>
              </a:rPr>
              <a:t>Sirve para representar la opacidad de un color.</a:t>
            </a:r>
            <a:endParaRPr sz="1800">
              <a:latin typeface="Calibri"/>
              <a:ea typeface="Calibri"/>
              <a:cs typeface="Calibri"/>
              <a:sym typeface="Calibri"/>
            </a:endParaRPr>
          </a:p>
        </p:txBody>
      </p:sp>
      <p:pic>
        <p:nvPicPr>
          <p:cNvPr descr="andy.gif" id="317" name="Shape 317"/>
          <p:cNvPicPr preferRelativeResize="0"/>
          <p:nvPr/>
        </p:nvPicPr>
        <p:blipFill>
          <a:blip r:embed="rId3">
            <a:alphaModFix/>
          </a:blip>
          <a:stretch>
            <a:fillRect/>
          </a:stretch>
        </p:blipFill>
        <p:spPr>
          <a:xfrm>
            <a:off x="0" y="4443503"/>
            <a:ext cx="5498100" cy="203429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1" name="Shape 321"/>
        <p:cNvGrpSpPr/>
        <p:nvPr/>
      </p:nvGrpSpPr>
      <p:grpSpPr>
        <a:xfrm>
          <a:off x="0" y="0"/>
          <a:ext cx="0" cy="0"/>
          <a:chOff x="0" y="0"/>
          <a:chExt cx="0" cy="0"/>
        </a:xfrm>
      </p:grpSpPr>
      <p:sp>
        <p:nvSpPr>
          <p:cNvPr id="322" name="Shape 322"/>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Iluminación ambiente</a:t>
            </a:r>
            <a:endParaRPr/>
          </a:p>
        </p:txBody>
      </p:sp>
      <p:sp>
        <p:nvSpPr>
          <p:cNvPr id="323" name="Shape 323"/>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a:p>
            <a:pPr indent="0" lvl="0" marL="0" rtl="0">
              <a:spcBef>
                <a:spcPts val="1600"/>
              </a:spcBef>
              <a:spcAft>
                <a:spcPts val="0"/>
              </a:spcAft>
              <a:buNone/>
            </a:pPr>
            <a:r>
              <a:t/>
            </a:r>
            <a:endParaRPr/>
          </a:p>
          <a:p>
            <a:pPr indent="0" lvl="0" marL="0" rtl="0">
              <a:spcBef>
                <a:spcPts val="1600"/>
              </a:spcBef>
              <a:spcAft>
                <a:spcPts val="0"/>
              </a:spcAft>
              <a:buNone/>
            </a:pPr>
            <a:r>
              <a:t/>
            </a:r>
            <a:endParaRPr/>
          </a:p>
          <a:p>
            <a:pPr indent="0" lvl="0" marL="0" rtl="0">
              <a:spcBef>
                <a:spcPts val="1600"/>
              </a:spcBef>
              <a:spcAft>
                <a:spcPts val="0"/>
              </a:spcAft>
              <a:buNone/>
            </a:pPr>
            <a:r>
              <a:t/>
            </a:r>
            <a:endParaRPr/>
          </a:p>
          <a:p>
            <a:pPr indent="0" lvl="0" marL="0" rtl="0">
              <a:spcBef>
                <a:spcPts val="1600"/>
              </a:spcBef>
              <a:spcAft>
                <a:spcPts val="0"/>
              </a:spcAft>
              <a:buNone/>
            </a:pPr>
            <a:r>
              <a:t/>
            </a:r>
            <a:endParaRPr/>
          </a:p>
          <a:p>
            <a:pPr indent="0" lvl="0" marL="0" rtl="0">
              <a:spcBef>
                <a:spcPts val="1600"/>
              </a:spcBef>
              <a:spcAft>
                <a:spcPts val="0"/>
              </a:spcAft>
              <a:buNone/>
            </a:pPr>
            <a:r>
              <a:t/>
            </a:r>
            <a:endParaRPr/>
          </a:p>
          <a:p>
            <a:pPr indent="0" lvl="0" marL="0" rtl="0">
              <a:spcBef>
                <a:spcPts val="1600"/>
              </a:spcBef>
              <a:spcAft>
                <a:spcPts val="0"/>
              </a:spcAft>
              <a:buNone/>
            </a:pPr>
            <a:r>
              <a:t/>
            </a:r>
            <a:endParaRPr/>
          </a:p>
          <a:p>
            <a:pPr indent="0" lvl="0" marL="0">
              <a:spcBef>
                <a:spcPts val="1600"/>
              </a:spcBef>
              <a:spcAft>
                <a:spcPts val="1600"/>
              </a:spcAft>
              <a:buNone/>
            </a:pPr>
            <a:r>
              <a:rPr lang="es"/>
              <a:t>En la imagen de la izquierda solo hay iluminación debido a la lámpara del techo. En la imagen de la derecha se aprecian más detalles, debido a una iluminación ambiente global. </a:t>
            </a:r>
            <a:endParaRPr/>
          </a:p>
        </p:txBody>
      </p:sp>
      <p:pic>
        <p:nvPicPr>
          <p:cNvPr descr="Local_illumination.JPG" id="324" name="Shape 324"/>
          <p:cNvPicPr preferRelativeResize="0"/>
          <p:nvPr/>
        </p:nvPicPr>
        <p:blipFill>
          <a:blip r:embed="rId3">
            <a:alphaModFix/>
          </a:blip>
          <a:stretch>
            <a:fillRect/>
          </a:stretch>
        </p:blipFill>
        <p:spPr>
          <a:xfrm>
            <a:off x="0" y="1714500"/>
            <a:ext cx="4572000" cy="3429000"/>
          </a:xfrm>
          <a:prstGeom prst="rect">
            <a:avLst/>
          </a:prstGeom>
          <a:noFill/>
          <a:ln>
            <a:noFill/>
          </a:ln>
        </p:spPr>
      </p:pic>
      <p:pic>
        <p:nvPicPr>
          <p:cNvPr descr="Global_illumination.JPG" id="325" name="Shape 325"/>
          <p:cNvPicPr preferRelativeResize="0"/>
          <p:nvPr/>
        </p:nvPicPr>
        <p:blipFill>
          <a:blip r:embed="rId4">
            <a:alphaModFix/>
          </a:blip>
          <a:stretch>
            <a:fillRect/>
          </a:stretch>
        </p:blipFill>
        <p:spPr>
          <a:xfrm>
            <a:off x="4572000" y="1714500"/>
            <a:ext cx="4572000" cy="3429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9" name="Shape 329"/>
        <p:cNvGrpSpPr/>
        <p:nvPr/>
      </p:nvGrpSpPr>
      <p:grpSpPr>
        <a:xfrm>
          <a:off x="0" y="0"/>
          <a:ext cx="0" cy="0"/>
          <a:chOff x="0" y="0"/>
          <a:chExt cx="0" cy="0"/>
        </a:xfrm>
      </p:grpSpPr>
      <p:sp>
        <p:nvSpPr>
          <p:cNvPr id="330" name="Shape 330"/>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Iluminación directa</a:t>
            </a:r>
            <a:endParaRPr/>
          </a:p>
        </p:txBody>
      </p:sp>
      <p:sp>
        <p:nvSpPr>
          <p:cNvPr id="331" name="Shape 331"/>
          <p:cNvSpPr txBox="1"/>
          <p:nvPr>
            <p:ph idx="1" type="body"/>
          </p:nvPr>
        </p:nvSpPr>
        <p:spPr>
          <a:xfrm>
            <a:off x="311700" y="1536625"/>
            <a:ext cx="3241500" cy="4555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s"/>
              <a:t>Se basa en fuentes emisoras de luz.</a:t>
            </a:r>
            <a:endParaRPr/>
          </a:p>
          <a:p>
            <a:pPr indent="-342900" lvl="0" marL="457200" rtl="0">
              <a:spcBef>
                <a:spcPts val="1600"/>
              </a:spcBef>
              <a:spcAft>
                <a:spcPts val="0"/>
              </a:spcAft>
              <a:buSzPts val="1800"/>
              <a:buChar char="●"/>
            </a:pPr>
            <a:r>
              <a:rPr lang="es"/>
              <a:t>Direccional - Intensidad infinita, en un único sentido. El Sol.</a:t>
            </a:r>
            <a:endParaRPr/>
          </a:p>
          <a:p>
            <a:pPr indent="-342900" lvl="0" marL="457200" rtl="0">
              <a:spcBef>
                <a:spcPts val="0"/>
              </a:spcBef>
              <a:spcAft>
                <a:spcPts val="0"/>
              </a:spcAft>
              <a:buSzPts val="1800"/>
              <a:buChar char="●"/>
            </a:pPr>
            <a:r>
              <a:rPr lang="es"/>
              <a:t>Punto - Un punto que emite luz en todas direcciones que va perdiendo intensidad.</a:t>
            </a:r>
            <a:endParaRPr/>
          </a:p>
          <a:p>
            <a:pPr indent="-342900" lvl="0" marL="457200">
              <a:spcBef>
                <a:spcPts val="0"/>
              </a:spcBef>
              <a:spcAft>
                <a:spcPts val="0"/>
              </a:spcAft>
              <a:buSzPts val="1800"/>
              <a:buChar char="●"/>
            </a:pPr>
            <a:r>
              <a:rPr lang="es"/>
              <a:t>Foco - Luz enfocada a un área que va perdiendo intensidad.</a:t>
            </a:r>
            <a:endParaRPr/>
          </a:p>
        </p:txBody>
      </p:sp>
      <p:pic>
        <p:nvPicPr>
          <p:cNvPr descr="o2base.gif" id="332" name="Shape 332"/>
          <p:cNvPicPr preferRelativeResize="0"/>
          <p:nvPr/>
        </p:nvPicPr>
        <p:blipFill>
          <a:blip r:embed="rId3">
            <a:alphaModFix/>
          </a:blip>
          <a:stretch>
            <a:fillRect/>
          </a:stretch>
        </p:blipFill>
        <p:spPr>
          <a:xfrm>
            <a:off x="4399300" y="1676400"/>
            <a:ext cx="3562350" cy="3505200"/>
          </a:xfrm>
          <a:prstGeom prst="rect">
            <a:avLst/>
          </a:prstGeom>
          <a:noFill/>
          <a:ln>
            <a:noFill/>
          </a:ln>
        </p:spPr>
      </p:pic>
      <p:pic>
        <p:nvPicPr>
          <p:cNvPr descr="o2dir.gif" id="333" name="Shape 333"/>
          <p:cNvPicPr preferRelativeResize="0"/>
          <p:nvPr/>
        </p:nvPicPr>
        <p:blipFill>
          <a:blip r:embed="rId4">
            <a:alphaModFix/>
          </a:blip>
          <a:stretch>
            <a:fillRect/>
          </a:stretch>
        </p:blipFill>
        <p:spPr>
          <a:xfrm>
            <a:off x="4399300" y="1676400"/>
            <a:ext cx="3562350" cy="3505200"/>
          </a:xfrm>
          <a:prstGeom prst="rect">
            <a:avLst/>
          </a:prstGeom>
          <a:noFill/>
          <a:ln>
            <a:noFill/>
          </a:ln>
        </p:spPr>
      </p:pic>
      <p:pic>
        <p:nvPicPr>
          <p:cNvPr descr="o2point.gif" id="334" name="Shape 334"/>
          <p:cNvPicPr preferRelativeResize="0"/>
          <p:nvPr/>
        </p:nvPicPr>
        <p:blipFill>
          <a:blip r:embed="rId5">
            <a:alphaModFix/>
          </a:blip>
          <a:stretch>
            <a:fillRect/>
          </a:stretch>
        </p:blipFill>
        <p:spPr>
          <a:xfrm>
            <a:off x="4399300" y="1676400"/>
            <a:ext cx="3562350" cy="3505200"/>
          </a:xfrm>
          <a:prstGeom prst="rect">
            <a:avLst/>
          </a:prstGeom>
          <a:noFill/>
          <a:ln>
            <a:noFill/>
          </a:ln>
        </p:spPr>
      </p:pic>
      <p:pic>
        <p:nvPicPr>
          <p:cNvPr descr="o2spot.gif" id="335" name="Shape 335"/>
          <p:cNvPicPr preferRelativeResize="0"/>
          <p:nvPr/>
        </p:nvPicPr>
        <p:blipFill>
          <a:blip r:embed="rId6">
            <a:alphaModFix/>
          </a:blip>
          <a:stretch>
            <a:fillRect/>
          </a:stretch>
        </p:blipFill>
        <p:spPr>
          <a:xfrm>
            <a:off x="4399300" y="1676400"/>
            <a:ext cx="3562350" cy="3505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1000"/>
                                        <p:tgtEl>
                                          <p:spTgt spid="3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4"/>
                                        </p:tgtEl>
                                        <p:attrNameLst>
                                          <p:attrName>style.visibility</p:attrName>
                                        </p:attrNameLst>
                                      </p:cBhvr>
                                      <p:to>
                                        <p:strVal val="visible"/>
                                      </p:to>
                                    </p:set>
                                    <p:animEffect filter="fade" transition="in">
                                      <p:cBhvr>
                                        <p:cTn dur="1000"/>
                                        <p:tgtEl>
                                          <p:spTgt spid="3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5"/>
                                        </p:tgtEl>
                                        <p:attrNameLst>
                                          <p:attrName>style.visibility</p:attrName>
                                        </p:attrNameLst>
                                      </p:cBhvr>
                                      <p:to>
                                        <p:strVal val="visible"/>
                                      </p:to>
                                    </p:set>
                                    <p:animEffect filter="fade" transition="in">
                                      <p:cBhvr>
                                        <p:cTn dur="1000"/>
                                        <p:tgtEl>
                                          <p:spTgt spid="3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9" name="Shape 339"/>
        <p:cNvGrpSpPr/>
        <p:nvPr/>
      </p:nvGrpSpPr>
      <p:grpSpPr>
        <a:xfrm>
          <a:off x="0" y="0"/>
          <a:ext cx="0" cy="0"/>
          <a:chOff x="0" y="0"/>
          <a:chExt cx="0" cy="0"/>
        </a:xfrm>
      </p:grpSpPr>
      <p:sp>
        <p:nvSpPr>
          <p:cNvPr id="340" name="Shape 340"/>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Iluminación del material</a:t>
            </a:r>
            <a:endParaRPr/>
          </a:p>
        </p:txBody>
      </p:sp>
      <p:sp>
        <p:nvSpPr>
          <p:cNvPr id="341" name="Shape 341"/>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s"/>
              <a:t>Dependiendo de la superficie del material se aplican distintos tipos de iluminación</a:t>
            </a:r>
            <a:endParaRPr/>
          </a:p>
          <a:p>
            <a:pPr indent="-342900" lvl="0" marL="457200" rtl="0">
              <a:spcBef>
                <a:spcPts val="1600"/>
              </a:spcBef>
              <a:spcAft>
                <a:spcPts val="0"/>
              </a:spcAft>
              <a:buSzPts val="1800"/>
              <a:buChar char="●"/>
            </a:pPr>
            <a:r>
              <a:rPr lang="es"/>
              <a:t>Reflexión difusa - Rugoso- Se ve igual desde distintos ángulos</a:t>
            </a:r>
            <a:endParaRPr/>
          </a:p>
          <a:p>
            <a:pPr indent="-342900" lvl="0" marL="457200">
              <a:spcBef>
                <a:spcPts val="0"/>
              </a:spcBef>
              <a:spcAft>
                <a:spcPts val="0"/>
              </a:spcAft>
              <a:buSzPts val="1800"/>
              <a:buChar char="●"/>
            </a:pPr>
            <a:r>
              <a:rPr lang="es"/>
              <a:t>Reflexión especular - Pulido - Se ve diferente desde distintos ángulos</a:t>
            </a:r>
            <a:endParaRPr/>
          </a:p>
        </p:txBody>
      </p:sp>
      <p:pic>
        <p:nvPicPr>
          <p:cNvPr descr="Lambert2.gif" id="342" name="Shape 342"/>
          <p:cNvPicPr preferRelativeResize="0"/>
          <p:nvPr/>
        </p:nvPicPr>
        <p:blipFill>
          <a:blip r:embed="rId3">
            <a:alphaModFix/>
          </a:blip>
          <a:stretch>
            <a:fillRect/>
          </a:stretch>
        </p:blipFill>
        <p:spPr>
          <a:xfrm>
            <a:off x="3757995" y="2819645"/>
            <a:ext cx="5019301" cy="3757375"/>
          </a:xfrm>
          <a:prstGeom prst="rect">
            <a:avLst/>
          </a:prstGeom>
          <a:noFill/>
          <a:ln>
            <a:noFill/>
          </a:ln>
        </p:spPr>
      </p:pic>
      <p:pic>
        <p:nvPicPr>
          <p:cNvPr descr="specular.jpg" id="343" name="Shape 343"/>
          <p:cNvPicPr preferRelativeResize="0"/>
          <p:nvPr/>
        </p:nvPicPr>
        <p:blipFill>
          <a:blip r:embed="rId4">
            <a:alphaModFix/>
          </a:blip>
          <a:stretch>
            <a:fillRect/>
          </a:stretch>
        </p:blipFill>
        <p:spPr>
          <a:xfrm>
            <a:off x="438075" y="3088713"/>
            <a:ext cx="2857500" cy="13239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7" name="Shape 347"/>
        <p:cNvGrpSpPr/>
        <p:nvPr/>
      </p:nvGrpSpPr>
      <p:grpSpPr>
        <a:xfrm>
          <a:off x="0" y="0"/>
          <a:ext cx="0" cy="0"/>
          <a:chOff x="0" y="0"/>
          <a:chExt cx="0" cy="0"/>
        </a:xfrm>
      </p:grpSpPr>
      <p:sp>
        <p:nvSpPr>
          <p:cNvPr id="348" name="Shape 348"/>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Reflexión difusa</a:t>
            </a:r>
            <a:endParaRPr/>
          </a:p>
        </p:txBody>
      </p:sp>
      <p:sp>
        <p:nvSpPr>
          <p:cNvPr id="349" name="Shape 349"/>
          <p:cNvSpPr txBox="1"/>
          <p:nvPr>
            <p:ph idx="1" type="body"/>
          </p:nvPr>
        </p:nvSpPr>
        <p:spPr>
          <a:xfrm>
            <a:off x="311675" y="2719800"/>
            <a:ext cx="8520600" cy="33720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s"/>
              <a:t>La reflexión difusa de la luz se calcula</a:t>
            </a:r>
            <a:endParaRPr/>
          </a:p>
          <a:p>
            <a:pPr indent="0" lvl="0" marL="0" rtl="0">
              <a:spcBef>
                <a:spcPts val="1600"/>
              </a:spcBef>
              <a:spcAft>
                <a:spcPts val="0"/>
              </a:spcAft>
              <a:buNone/>
            </a:pPr>
            <a:r>
              <a:rPr lang="es"/>
              <a:t>	ReflexionDifusa = cos(θ)</a:t>
            </a:r>
            <a:endParaRPr/>
          </a:p>
          <a:p>
            <a:pPr indent="0" lvl="0" marL="0" rtl="0">
              <a:spcBef>
                <a:spcPts val="1600"/>
              </a:spcBef>
              <a:spcAft>
                <a:spcPts val="0"/>
              </a:spcAft>
              <a:buNone/>
            </a:pPr>
            <a:r>
              <a:rPr lang="es"/>
              <a:t>También expresado como</a:t>
            </a:r>
            <a:endParaRPr/>
          </a:p>
          <a:p>
            <a:pPr indent="0" lvl="0" marL="0" rtl="0">
              <a:spcBef>
                <a:spcPts val="1600"/>
              </a:spcBef>
              <a:spcAft>
                <a:spcPts val="0"/>
              </a:spcAft>
              <a:buNone/>
            </a:pPr>
            <a:r>
              <a:rPr lang="es"/>
              <a:t>	ReflexionDifusa = (N x S)/( |N| · |S|)</a:t>
            </a:r>
            <a:endParaRPr/>
          </a:p>
          <a:p>
            <a:pPr indent="0" lvl="0" marL="0" rtl="0">
              <a:spcBef>
                <a:spcPts val="1600"/>
              </a:spcBef>
              <a:spcAft>
                <a:spcPts val="0"/>
              </a:spcAft>
              <a:buNone/>
            </a:pPr>
            <a:r>
              <a:rPr lang="es"/>
              <a:t>La operación final para obtener el color exacto a dibujar es:</a:t>
            </a:r>
            <a:endParaRPr/>
          </a:p>
          <a:p>
            <a:pPr indent="0" lvl="0" marL="0">
              <a:spcBef>
                <a:spcPts val="1600"/>
              </a:spcBef>
              <a:spcAft>
                <a:spcPts val="1600"/>
              </a:spcAft>
              <a:buNone/>
            </a:pPr>
            <a:r>
              <a:rPr lang="es"/>
              <a:t>	LuzDifusa = ColorDeLuz · IntensidadDeLuz · ColorDeSuperficie · ReflectividadDeLaSuperficie · ReflexiónDifusa</a:t>
            </a:r>
            <a:endParaRPr/>
          </a:p>
        </p:txBody>
      </p:sp>
      <p:pic>
        <p:nvPicPr>
          <p:cNvPr descr="diffuse_angle.jpg" id="350" name="Shape 350"/>
          <p:cNvPicPr preferRelativeResize="0"/>
          <p:nvPr/>
        </p:nvPicPr>
        <p:blipFill>
          <a:blip r:embed="rId3">
            <a:alphaModFix/>
          </a:blip>
          <a:stretch>
            <a:fillRect/>
          </a:stretch>
        </p:blipFill>
        <p:spPr>
          <a:xfrm>
            <a:off x="311688" y="1425488"/>
            <a:ext cx="3724275" cy="1228725"/>
          </a:xfrm>
          <a:prstGeom prst="rect">
            <a:avLst/>
          </a:prstGeom>
          <a:noFill/>
          <a:ln>
            <a:noFill/>
          </a:ln>
        </p:spPr>
      </p:pic>
      <p:pic>
        <p:nvPicPr>
          <p:cNvPr descr="glossy.jpg" id="351" name="Shape 351"/>
          <p:cNvPicPr preferRelativeResize="0"/>
          <p:nvPr/>
        </p:nvPicPr>
        <p:blipFill>
          <a:blip r:embed="rId4">
            <a:alphaModFix/>
          </a:blip>
          <a:stretch>
            <a:fillRect/>
          </a:stretch>
        </p:blipFill>
        <p:spPr>
          <a:xfrm>
            <a:off x="3535225" y="281200"/>
            <a:ext cx="5524500" cy="29908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5" name="Shape 355"/>
        <p:cNvGrpSpPr/>
        <p:nvPr/>
      </p:nvGrpSpPr>
      <p:grpSpPr>
        <a:xfrm>
          <a:off x="0" y="0"/>
          <a:ext cx="0" cy="0"/>
          <a:chOff x="0" y="0"/>
          <a:chExt cx="0" cy="0"/>
        </a:xfrm>
      </p:grpSpPr>
      <p:sp>
        <p:nvSpPr>
          <p:cNvPr id="356" name="Shape 35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Reflexión especular</a:t>
            </a:r>
            <a:endParaRPr/>
          </a:p>
        </p:txBody>
      </p:sp>
      <p:sp>
        <p:nvSpPr>
          <p:cNvPr id="357" name="Shape 357"/>
          <p:cNvSpPr txBox="1"/>
          <p:nvPr>
            <p:ph idx="1" type="body"/>
          </p:nvPr>
        </p:nvSpPr>
        <p:spPr>
          <a:xfrm>
            <a:off x="3738750" y="3828700"/>
            <a:ext cx="5093700" cy="2263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rPr lang="es"/>
              <a:t>Siendo M la especularidad de la superficie, R un vector simétrico a la luz incidente sobre la normal de la superficie pero de sentido opuesto, V el producto del vector de luz indicente por 2 y P la fueza especular. </a:t>
            </a:r>
            <a:endParaRPr/>
          </a:p>
        </p:txBody>
      </p:sp>
      <p:pic>
        <p:nvPicPr>
          <p:cNvPr descr="bunnies_and_teapots.png" id="358" name="Shape 358"/>
          <p:cNvPicPr preferRelativeResize="0"/>
          <p:nvPr/>
        </p:nvPicPr>
        <p:blipFill>
          <a:blip r:embed="rId3">
            <a:alphaModFix/>
          </a:blip>
          <a:stretch>
            <a:fillRect/>
          </a:stretch>
        </p:blipFill>
        <p:spPr>
          <a:xfrm>
            <a:off x="1827800" y="1281925"/>
            <a:ext cx="5093550" cy="2546775"/>
          </a:xfrm>
          <a:prstGeom prst="rect">
            <a:avLst/>
          </a:prstGeom>
          <a:noFill/>
          <a:ln>
            <a:noFill/>
          </a:ln>
        </p:spPr>
      </p:pic>
      <p:pic>
        <p:nvPicPr>
          <p:cNvPr descr="specular1.png" id="359" name="Shape 359"/>
          <p:cNvPicPr preferRelativeResize="0"/>
          <p:nvPr/>
        </p:nvPicPr>
        <p:blipFill>
          <a:blip r:embed="rId4">
            <a:alphaModFix/>
          </a:blip>
          <a:stretch>
            <a:fillRect/>
          </a:stretch>
        </p:blipFill>
        <p:spPr>
          <a:xfrm>
            <a:off x="3594599" y="5248585"/>
            <a:ext cx="5549400" cy="1609414"/>
          </a:xfrm>
          <a:prstGeom prst="rect">
            <a:avLst/>
          </a:prstGeom>
          <a:noFill/>
          <a:ln>
            <a:noFill/>
          </a:ln>
        </p:spPr>
      </p:pic>
      <p:pic>
        <p:nvPicPr>
          <p:cNvPr descr="reflected_light.png" id="360" name="Shape 360"/>
          <p:cNvPicPr preferRelativeResize="0"/>
          <p:nvPr/>
        </p:nvPicPr>
        <p:blipFill>
          <a:blip r:embed="rId5">
            <a:alphaModFix/>
          </a:blip>
          <a:stretch>
            <a:fillRect/>
          </a:stretch>
        </p:blipFill>
        <p:spPr>
          <a:xfrm>
            <a:off x="0" y="3539900"/>
            <a:ext cx="3594601" cy="33181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4" name="Shape 364"/>
        <p:cNvGrpSpPr/>
        <p:nvPr/>
      </p:nvGrpSpPr>
      <p:grpSpPr>
        <a:xfrm>
          <a:off x="0" y="0"/>
          <a:ext cx="0" cy="0"/>
          <a:chOff x="0" y="0"/>
          <a:chExt cx="0" cy="0"/>
        </a:xfrm>
      </p:grpSpPr>
      <p:sp>
        <p:nvSpPr>
          <p:cNvPr id="365" name="Shape 36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Proceso de iluminación</a:t>
            </a:r>
            <a:endParaRPr/>
          </a:p>
        </p:txBody>
      </p:sp>
      <p:sp>
        <p:nvSpPr>
          <p:cNvPr id="366" name="Shape 366"/>
          <p:cNvSpPr txBox="1"/>
          <p:nvPr>
            <p:ph idx="1" type="body"/>
          </p:nvPr>
        </p:nvSpPr>
        <p:spPr>
          <a:xfrm>
            <a:off x="311700" y="1536625"/>
            <a:ext cx="2038200" cy="4555200"/>
          </a:xfrm>
          <a:prstGeom prst="rect">
            <a:avLst/>
          </a:prstGeom>
        </p:spPr>
        <p:txBody>
          <a:bodyPr anchorCtr="0" anchor="t" bIns="91425" lIns="91425" spcFirstLastPara="1" rIns="91425" wrap="square" tIns="91425">
            <a:noAutofit/>
          </a:bodyPr>
          <a:lstStyle/>
          <a:p>
            <a:pPr indent="-342900" lvl="0" marL="457200" rtl="0">
              <a:spcBef>
                <a:spcPts val="0"/>
              </a:spcBef>
              <a:spcAft>
                <a:spcPts val="0"/>
              </a:spcAft>
              <a:buSzPts val="1800"/>
              <a:buChar char="●"/>
            </a:pPr>
            <a:r>
              <a:rPr lang="es"/>
              <a:t>Ambiental +</a:t>
            </a:r>
            <a:endParaRPr/>
          </a:p>
          <a:p>
            <a:pPr indent="-342900" lvl="0" marL="457200" rtl="0">
              <a:spcBef>
                <a:spcPts val="0"/>
              </a:spcBef>
              <a:spcAft>
                <a:spcPts val="0"/>
              </a:spcAft>
              <a:buSzPts val="1800"/>
              <a:buChar char="●"/>
            </a:pPr>
            <a:r>
              <a:rPr lang="es"/>
              <a:t>Difusa +</a:t>
            </a:r>
            <a:endParaRPr/>
          </a:p>
          <a:p>
            <a:pPr indent="-342900" lvl="0" marL="457200" rtl="0">
              <a:spcBef>
                <a:spcPts val="0"/>
              </a:spcBef>
              <a:spcAft>
                <a:spcPts val="0"/>
              </a:spcAft>
              <a:buSzPts val="1800"/>
              <a:buChar char="●"/>
            </a:pPr>
            <a:r>
              <a:rPr lang="es"/>
              <a:t>Especular =</a:t>
            </a:r>
            <a:endParaRPr/>
          </a:p>
          <a:p>
            <a:pPr indent="-342900" lvl="0" marL="457200">
              <a:spcBef>
                <a:spcPts val="0"/>
              </a:spcBef>
              <a:spcAft>
                <a:spcPts val="0"/>
              </a:spcAft>
              <a:buSzPts val="1800"/>
              <a:buChar char="●"/>
            </a:pPr>
            <a:r>
              <a:rPr lang="es"/>
              <a:t>FINAL</a:t>
            </a:r>
            <a:endParaRPr/>
          </a:p>
        </p:txBody>
      </p:sp>
      <p:pic>
        <p:nvPicPr>
          <p:cNvPr descr="sphereemis.gif" id="367" name="Shape 367"/>
          <p:cNvPicPr preferRelativeResize="0"/>
          <p:nvPr/>
        </p:nvPicPr>
        <p:blipFill>
          <a:blip r:embed="rId3">
            <a:alphaModFix/>
          </a:blip>
          <a:stretch>
            <a:fillRect/>
          </a:stretch>
        </p:blipFill>
        <p:spPr>
          <a:xfrm>
            <a:off x="2349950" y="1536625"/>
            <a:ext cx="4444098" cy="4555200"/>
          </a:xfrm>
          <a:prstGeom prst="rect">
            <a:avLst/>
          </a:prstGeom>
          <a:noFill/>
          <a:ln>
            <a:noFill/>
          </a:ln>
        </p:spPr>
      </p:pic>
      <p:pic>
        <p:nvPicPr>
          <p:cNvPr descr="sphere.gif" id="368" name="Shape 368"/>
          <p:cNvPicPr preferRelativeResize="0"/>
          <p:nvPr/>
        </p:nvPicPr>
        <p:blipFill>
          <a:blip r:embed="rId4">
            <a:alphaModFix/>
          </a:blip>
          <a:stretch>
            <a:fillRect/>
          </a:stretch>
        </p:blipFill>
        <p:spPr>
          <a:xfrm>
            <a:off x="2349950" y="1536608"/>
            <a:ext cx="4444100" cy="4555218"/>
          </a:xfrm>
          <a:prstGeom prst="rect">
            <a:avLst/>
          </a:prstGeom>
          <a:noFill/>
          <a:ln>
            <a:noFill/>
          </a:ln>
        </p:spPr>
      </p:pic>
      <p:pic>
        <p:nvPicPr>
          <p:cNvPr descr="spherespec2.gif" id="369" name="Shape 369"/>
          <p:cNvPicPr preferRelativeResize="0"/>
          <p:nvPr/>
        </p:nvPicPr>
        <p:blipFill>
          <a:blip r:embed="rId5">
            <a:alphaModFix/>
          </a:blip>
          <a:stretch>
            <a:fillRect/>
          </a:stretch>
        </p:blipFill>
        <p:spPr>
          <a:xfrm>
            <a:off x="2349950" y="1536625"/>
            <a:ext cx="4444100" cy="4555200"/>
          </a:xfrm>
          <a:prstGeom prst="rect">
            <a:avLst/>
          </a:prstGeom>
          <a:noFill/>
          <a:ln>
            <a:noFill/>
          </a:ln>
        </p:spPr>
      </p:pic>
      <p:pic>
        <p:nvPicPr>
          <p:cNvPr descr="spherespec.gif" id="370" name="Shape 370"/>
          <p:cNvPicPr preferRelativeResize="0"/>
          <p:nvPr/>
        </p:nvPicPr>
        <p:blipFill>
          <a:blip r:embed="rId6">
            <a:alphaModFix/>
          </a:blip>
          <a:stretch>
            <a:fillRect/>
          </a:stretch>
        </p:blipFill>
        <p:spPr>
          <a:xfrm>
            <a:off x="2349950" y="1536625"/>
            <a:ext cx="4444100" cy="4555200"/>
          </a:xfrm>
          <a:prstGeom prst="rect">
            <a:avLst/>
          </a:prstGeom>
          <a:noFill/>
          <a:ln>
            <a:noFill/>
          </a:ln>
        </p:spPr>
      </p:pic>
      <p:sp>
        <p:nvSpPr>
          <p:cNvPr id="371" name="Shape 371"/>
          <p:cNvSpPr txBox="1"/>
          <p:nvPr/>
        </p:nvSpPr>
        <p:spPr>
          <a:xfrm>
            <a:off x="467925" y="6258475"/>
            <a:ext cx="8291100" cy="5409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s" sz="1800">
                <a:latin typeface="Oswald"/>
                <a:ea typeface="Oswald"/>
                <a:cs typeface="Oswald"/>
                <a:sym typeface="Oswald"/>
              </a:rPr>
              <a:t>Por supuesto en una escena hay múltiples fuentes de luz de distinta intensidad y tipo</a:t>
            </a:r>
            <a:endParaRPr sz="1800">
              <a:latin typeface="Oswald"/>
              <a:ea typeface="Oswald"/>
              <a:cs typeface="Oswald"/>
              <a:sym typeface="Oswa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8"/>
                                        </p:tgtEl>
                                        <p:attrNameLst>
                                          <p:attrName>style.visibility</p:attrName>
                                        </p:attrNameLst>
                                      </p:cBhvr>
                                      <p:to>
                                        <p:strVal val="visible"/>
                                      </p:to>
                                    </p:set>
                                    <p:animEffect filter="fade" transition="in">
                                      <p:cBhvr>
                                        <p:cTn dur="1000"/>
                                        <p:tgtEl>
                                          <p:spTgt spid="3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9"/>
                                        </p:tgtEl>
                                        <p:attrNameLst>
                                          <p:attrName>style.visibility</p:attrName>
                                        </p:attrNameLst>
                                      </p:cBhvr>
                                      <p:to>
                                        <p:strVal val="visible"/>
                                      </p:to>
                                    </p:set>
                                    <p:animEffect filter="fade" transition="in">
                                      <p:cBhvr>
                                        <p:cTn dur="1000"/>
                                        <p:tgtEl>
                                          <p:spTgt spid="3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0"/>
                                        </p:tgtEl>
                                        <p:attrNameLst>
                                          <p:attrName>style.visibility</p:attrName>
                                        </p:attrNameLst>
                                      </p:cBhvr>
                                      <p:to>
                                        <p:strVal val="visible"/>
                                      </p:to>
                                    </p:set>
                                    <p:animEffect filter="fade" transition="in">
                                      <p:cBhvr>
                                        <p:cTn dur="1000"/>
                                        <p:tgtEl>
                                          <p:spTgt spid="3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5" name="Shape 375"/>
        <p:cNvGrpSpPr/>
        <p:nvPr/>
      </p:nvGrpSpPr>
      <p:grpSpPr>
        <a:xfrm>
          <a:off x="0" y="0"/>
          <a:ext cx="0" cy="0"/>
          <a:chOff x="0" y="0"/>
          <a:chExt cx="0" cy="0"/>
        </a:xfrm>
      </p:grpSpPr>
      <p:sp>
        <p:nvSpPr>
          <p:cNvPr id="376" name="Shape 37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Casos especiales</a:t>
            </a:r>
            <a:endParaRPr/>
          </a:p>
        </p:txBody>
      </p:sp>
      <p:sp>
        <p:nvSpPr>
          <p:cNvPr id="377" name="Shape 377"/>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p>
            <a:pPr indent="-342900" lvl="0" marL="457200" rtl="0">
              <a:spcBef>
                <a:spcPts val="0"/>
              </a:spcBef>
              <a:spcAft>
                <a:spcPts val="0"/>
              </a:spcAft>
              <a:buSzPts val="1800"/>
              <a:buChar char="●"/>
            </a:pPr>
            <a:r>
              <a:rPr lang="es"/>
              <a:t>Superficies tipo espejo (agua, espejos, cristales,...)</a:t>
            </a:r>
            <a:endParaRPr/>
          </a:p>
          <a:p>
            <a:pPr indent="-342900" lvl="0" marL="457200">
              <a:spcBef>
                <a:spcPts val="0"/>
              </a:spcBef>
              <a:spcAft>
                <a:spcPts val="0"/>
              </a:spcAft>
              <a:buSzPts val="1800"/>
              <a:buChar char="●"/>
            </a:pPr>
            <a:r>
              <a:rPr lang="es"/>
              <a:t>Luz que rebota</a:t>
            </a:r>
            <a:endParaRPr/>
          </a:p>
        </p:txBody>
      </p:sp>
      <p:pic>
        <p:nvPicPr>
          <p:cNvPr descr="Refl_sample.jpg" id="378" name="Shape 378"/>
          <p:cNvPicPr preferRelativeResize="0"/>
          <p:nvPr/>
        </p:nvPicPr>
        <p:blipFill>
          <a:blip r:embed="rId3">
            <a:alphaModFix/>
          </a:blip>
          <a:stretch>
            <a:fillRect/>
          </a:stretch>
        </p:blipFill>
        <p:spPr>
          <a:xfrm>
            <a:off x="5736663" y="471175"/>
            <a:ext cx="3095625" cy="3810000"/>
          </a:xfrm>
          <a:prstGeom prst="rect">
            <a:avLst/>
          </a:prstGeom>
          <a:noFill/>
          <a:ln>
            <a:noFill/>
          </a:ln>
        </p:spPr>
      </p:pic>
      <p:pic>
        <p:nvPicPr>
          <p:cNvPr descr="Blurry_reflection.jpg" id="379" name="Shape 379"/>
          <p:cNvPicPr preferRelativeResize="0"/>
          <p:nvPr/>
        </p:nvPicPr>
        <p:blipFill>
          <a:blip r:embed="rId4">
            <a:alphaModFix/>
          </a:blip>
          <a:stretch>
            <a:fillRect/>
          </a:stretch>
        </p:blipFill>
        <p:spPr>
          <a:xfrm>
            <a:off x="0" y="3486150"/>
            <a:ext cx="4572000" cy="3371850"/>
          </a:xfrm>
          <a:prstGeom prst="rect">
            <a:avLst/>
          </a:prstGeom>
          <a:noFill/>
          <a:ln>
            <a:noFill/>
          </a:ln>
        </p:spPr>
      </p:pic>
      <p:pic>
        <p:nvPicPr>
          <p:cNvPr descr="mirror_reflection.jpg" id="380" name="Shape 380"/>
          <p:cNvPicPr preferRelativeResize="0"/>
          <p:nvPr/>
        </p:nvPicPr>
        <p:blipFill>
          <a:blip r:embed="rId5">
            <a:alphaModFix/>
          </a:blip>
          <a:stretch>
            <a:fillRect/>
          </a:stretch>
        </p:blipFill>
        <p:spPr>
          <a:xfrm>
            <a:off x="4791350" y="3938575"/>
            <a:ext cx="3810000" cy="24669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4" name="Shape 384"/>
        <p:cNvGrpSpPr/>
        <p:nvPr/>
      </p:nvGrpSpPr>
      <p:grpSpPr>
        <a:xfrm>
          <a:off x="0" y="0"/>
          <a:ext cx="0" cy="0"/>
          <a:chOff x="0" y="0"/>
          <a:chExt cx="0" cy="0"/>
        </a:xfrm>
      </p:grpSpPr>
      <p:sp>
        <p:nvSpPr>
          <p:cNvPr id="385" name="Shape 38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Sombras - Algoritmos</a:t>
            </a:r>
            <a:endParaRPr/>
          </a:p>
        </p:txBody>
      </p:sp>
      <p:sp>
        <p:nvSpPr>
          <p:cNvPr id="386" name="Shape 386"/>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s" u="sng"/>
              <a:t>Mapa de sombras</a:t>
            </a:r>
            <a:endParaRPr u="sng"/>
          </a:p>
          <a:p>
            <a:pPr indent="0" lvl="0" marL="0">
              <a:spcBef>
                <a:spcPts val="1600"/>
              </a:spcBef>
              <a:spcAft>
                <a:spcPts val="1600"/>
              </a:spcAft>
              <a:buNone/>
            </a:pPr>
            <a:r>
              <a:rPr lang="es"/>
              <a:t>Se renderiza la escena usando la fuente de luz como cámara. Se almacena el resultado en el llamado buffer de profundidad. Cuando se renderiza la escena final, se aplica el buffer de profundidad.</a:t>
            </a:r>
            <a:endParaRPr/>
          </a:p>
        </p:txBody>
      </p:sp>
      <p:pic>
        <p:nvPicPr>
          <p:cNvPr descr="fig9_9.jpg" id="387" name="Shape 387"/>
          <p:cNvPicPr preferRelativeResize="0"/>
          <p:nvPr/>
        </p:nvPicPr>
        <p:blipFill>
          <a:blip r:embed="rId3">
            <a:alphaModFix/>
          </a:blip>
          <a:stretch>
            <a:fillRect/>
          </a:stretch>
        </p:blipFill>
        <p:spPr>
          <a:xfrm>
            <a:off x="891975" y="2938375"/>
            <a:ext cx="6412225" cy="33856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 name="Shape 76"/>
        <p:cNvGrpSpPr/>
        <p:nvPr/>
      </p:nvGrpSpPr>
      <p:grpSpPr>
        <a:xfrm>
          <a:off x="0" y="0"/>
          <a:ext cx="0" cy="0"/>
          <a:chOff x="0" y="0"/>
          <a:chExt cx="0" cy="0"/>
        </a:xfrm>
      </p:grpSpPr>
      <p:sp>
        <p:nvSpPr>
          <p:cNvPr id="77" name="Shape 77"/>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solidFill>
                  <a:srgbClr val="FFFFFF"/>
                </a:solidFill>
                <a:latin typeface="Corsiva"/>
                <a:ea typeface="Corsiva"/>
                <a:cs typeface="Corsiva"/>
                <a:sym typeface="Corsiva"/>
              </a:rPr>
              <a:t>Diferencias con gráficos 2D</a:t>
            </a:r>
            <a:endParaRPr>
              <a:solidFill>
                <a:srgbClr val="FFFFFF"/>
              </a:solidFill>
              <a:latin typeface="Corsiva"/>
              <a:ea typeface="Corsiva"/>
              <a:cs typeface="Corsiva"/>
              <a:sym typeface="Corsiva"/>
            </a:endParaRPr>
          </a:p>
        </p:txBody>
      </p:sp>
      <p:sp>
        <p:nvSpPr>
          <p:cNvPr id="78" name="Shape 78"/>
          <p:cNvSpPr txBox="1"/>
          <p:nvPr>
            <p:ph idx="1" type="body"/>
          </p:nvPr>
        </p:nvSpPr>
        <p:spPr>
          <a:xfrm>
            <a:off x="311700" y="1536632"/>
            <a:ext cx="8520600" cy="8469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rPr lang="es">
                <a:solidFill>
                  <a:srgbClr val="FFFFFF"/>
                </a:solidFill>
              </a:rPr>
              <a:t>En los gráficos 2D es muy importante el proceso de dibujado. Hagamos la analogía con los dibujos animados.</a:t>
            </a:r>
            <a:endParaRPr>
              <a:solidFill>
                <a:srgbClr val="FFFFFF"/>
              </a:solidFill>
            </a:endParaRPr>
          </a:p>
        </p:txBody>
      </p:sp>
      <p:pic>
        <p:nvPicPr>
          <p:cNvPr descr="Penguin-Study.jpg" id="79" name="Shape 79"/>
          <p:cNvPicPr preferRelativeResize="0"/>
          <p:nvPr/>
        </p:nvPicPr>
        <p:blipFill>
          <a:blip r:embed="rId3">
            <a:alphaModFix/>
          </a:blip>
          <a:stretch>
            <a:fillRect/>
          </a:stretch>
        </p:blipFill>
        <p:spPr>
          <a:xfrm>
            <a:off x="390760" y="2383521"/>
            <a:ext cx="3199315" cy="4088725"/>
          </a:xfrm>
          <a:prstGeom prst="rect">
            <a:avLst/>
          </a:prstGeom>
          <a:noFill/>
          <a:ln>
            <a:noFill/>
          </a:ln>
        </p:spPr>
      </p:pic>
      <p:sp>
        <p:nvSpPr>
          <p:cNvPr id="80" name="Shape 80"/>
          <p:cNvSpPr txBox="1"/>
          <p:nvPr/>
        </p:nvSpPr>
        <p:spPr>
          <a:xfrm>
            <a:off x="3816500" y="2383450"/>
            <a:ext cx="1915500" cy="13599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s" sz="1800">
                <a:solidFill>
                  <a:srgbClr val="93C47D"/>
                </a:solidFill>
                <a:latin typeface="Voltaire"/>
                <a:ea typeface="Voltaire"/>
                <a:cs typeface="Voltaire"/>
                <a:sym typeface="Voltaire"/>
              </a:rPr>
              <a:t>En los mundos bidimensionales cada fotograma debe ser dibujado de cero.</a:t>
            </a:r>
            <a:endParaRPr sz="1800">
              <a:solidFill>
                <a:srgbClr val="93C47D"/>
              </a:solidFill>
              <a:latin typeface="Voltaire"/>
              <a:ea typeface="Voltaire"/>
              <a:cs typeface="Voltaire"/>
              <a:sym typeface="Voltaire"/>
            </a:endParaRPr>
          </a:p>
          <a:p>
            <a:pPr indent="0" lvl="0" marL="0" rtl="0">
              <a:spcBef>
                <a:spcPts val="0"/>
              </a:spcBef>
              <a:spcAft>
                <a:spcPts val="0"/>
              </a:spcAft>
              <a:buNone/>
            </a:pPr>
            <a:r>
              <a:t/>
            </a:r>
            <a:endParaRPr sz="1800">
              <a:solidFill>
                <a:srgbClr val="93C47D"/>
              </a:solidFill>
              <a:latin typeface="Voltaire"/>
              <a:ea typeface="Voltaire"/>
              <a:cs typeface="Voltaire"/>
              <a:sym typeface="Voltaire"/>
            </a:endParaRPr>
          </a:p>
          <a:p>
            <a:pPr indent="0" lvl="0" marL="0">
              <a:spcBef>
                <a:spcPts val="0"/>
              </a:spcBef>
              <a:spcAft>
                <a:spcPts val="0"/>
              </a:spcAft>
              <a:buNone/>
            </a:pPr>
            <a:r>
              <a:rPr lang="es" sz="1800">
                <a:solidFill>
                  <a:srgbClr val="93C47D"/>
                </a:solidFill>
                <a:latin typeface="Voltaire"/>
                <a:ea typeface="Voltaire"/>
                <a:cs typeface="Voltaire"/>
                <a:sym typeface="Voltaire"/>
              </a:rPr>
              <a:t>DIBUJAR</a:t>
            </a:r>
            <a:endParaRPr sz="1800">
              <a:solidFill>
                <a:srgbClr val="93C47D"/>
              </a:solidFill>
              <a:latin typeface="Voltaire"/>
              <a:ea typeface="Voltaire"/>
              <a:cs typeface="Voltaire"/>
              <a:sym typeface="Voltaire"/>
            </a:endParaRPr>
          </a:p>
        </p:txBody>
      </p:sp>
      <p:sp>
        <p:nvSpPr>
          <p:cNvPr id="81" name="Shape 81"/>
          <p:cNvSpPr txBox="1"/>
          <p:nvPr/>
        </p:nvSpPr>
        <p:spPr>
          <a:xfrm>
            <a:off x="3816400" y="4459900"/>
            <a:ext cx="2390700" cy="18279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s" sz="1800">
                <a:solidFill>
                  <a:srgbClr val="6D9EEB"/>
                </a:solidFill>
                <a:latin typeface="Voltaire"/>
                <a:ea typeface="Voltaire"/>
                <a:cs typeface="Voltaire"/>
                <a:sym typeface="Voltaire"/>
              </a:rPr>
              <a:t>En los mundos tridimensionales se crea un modelo pingüino que según la proyección se verá de una manera u otra.</a:t>
            </a:r>
            <a:endParaRPr sz="1800">
              <a:solidFill>
                <a:srgbClr val="6D9EEB"/>
              </a:solidFill>
              <a:latin typeface="Voltaire"/>
              <a:ea typeface="Voltaire"/>
              <a:cs typeface="Voltaire"/>
              <a:sym typeface="Voltaire"/>
            </a:endParaRPr>
          </a:p>
          <a:p>
            <a:pPr indent="0" lvl="0" marL="0" rtl="0">
              <a:spcBef>
                <a:spcPts val="0"/>
              </a:spcBef>
              <a:spcAft>
                <a:spcPts val="0"/>
              </a:spcAft>
              <a:buNone/>
            </a:pPr>
            <a:r>
              <a:t/>
            </a:r>
            <a:endParaRPr sz="1800">
              <a:solidFill>
                <a:srgbClr val="6D9EEB"/>
              </a:solidFill>
              <a:latin typeface="Voltaire"/>
              <a:ea typeface="Voltaire"/>
              <a:cs typeface="Voltaire"/>
              <a:sym typeface="Voltaire"/>
            </a:endParaRPr>
          </a:p>
          <a:p>
            <a:pPr indent="0" lvl="0" marL="0">
              <a:spcBef>
                <a:spcPts val="0"/>
              </a:spcBef>
              <a:spcAft>
                <a:spcPts val="0"/>
              </a:spcAft>
              <a:buNone/>
            </a:pPr>
            <a:r>
              <a:rPr lang="es" sz="1800">
                <a:solidFill>
                  <a:srgbClr val="6D9EEB"/>
                </a:solidFill>
                <a:latin typeface="Voltaire"/>
                <a:ea typeface="Voltaire"/>
                <a:cs typeface="Voltaire"/>
                <a:sym typeface="Voltaire"/>
              </a:rPr>
              <a:t>ESCULPIR</a:t>
            </a:r>
            <a:endParaRPr sz="1800">
              <a:solidFill>
                <a:srgbClr val="6D9EEB"/>
              </a:solidFill>
              <a:latin typeface="Voltaire"/>
              <a:ea typeface="Voltaire"/>
              <a:cs typeface="Voltaire"/>
              <a:sym typeface="Voltaire"/>
            </a:endParaRPr>
          </a:p>
        </p:txBody>
      </p:sp>
      <p:pic>
        <p:nvPicPr>
          <p:cNvPr descr="Blender_-_Penguins_to_spheres_-_subsurf.png" id="82" name="Shape 82"/>
          <p:cNvPicPr preferRelativeResize="0"/>
          <p:nvPr/>
        </p:nvPicPr>
        <p:blipFill>
          <a:blip r:embed="rId4">
            <a:alphaModFix/>
          </a:blip>
          <a:stretch>
            <a:fillRect/>
          </a:stretch>
        </p:blipFill>
        <p:spPr>
          <a:xfrm>
            <a:off x="6441513" y="2383450"/>
            <a:ext cx="2390775" cy="38100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1" name="Shape 391"/>
        <p:cNvGrpSpPr/>
        <p:nvPr/>
      </p:nvGrpSpPr>
      <p:grpSpPr>
        <a:xfrm>
          <a:off x="0" y="0"/>
          <a:ext cx="0" cy="0"/>
          <a:chOff x="0" y="0"/>
          <a:chExt cx="0" cy="0"/>
        </a:xfrm>
      </p:grpSpPr>
      <p:sp>
        <p:nvSpPr>
          <p:cNvPr id="392" name="Shape 392"/>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Mapa de sombras en acción</a:t>
            </a:r>
            <a:endParaRPr/>
          </a:p>
        </p:txBody>
      </p:sp>
      <p:sp>
        <p:nvSpPr>
          <p:cNvPr id="393" name="Shape 393"/>
          <p:cNvSpPr txBox="1"/>
          <p:nvPr>
            <p:ph idx="1" type="body"/>
          </p:nvPr>
        </p:nvSpPr>
        <p:spPr>
          <a:xfrm>
            <a:off x="311700" y="1536625"/>
            <a:ext cx="3287100" cy="4555200"/>
          </a:xfrm>
          <a:prstGeom prst="rect">
            <a:avLst/>
          </a:prstGeom>
        </p:spPr>
        <p:txBody>
          <a:bodyPr anchorCtr="0" anchor="t" bIns="91425" lIns="91425" spcFirstLastPara="1" rIns="91425" wrap="square" tIns="91425">
            <a:noAutofit/>
          </a:bodyPr>
          <a:lstStyle/>
          <a:p>
            <a:pPr indent="-342900" lvl="0" marL="457200" rtl="0">
              <a:spcBef>
                <a:spcPts val="0"/>
              </a:spcBef>
              <a:spcAft>
                <a:spcPts val="0"/>
              </a:spcAft>
              <a:buSzPts val="1800"/>
              <a:buChar char="●"/>
            </a:pPr>
            <a:r>
              <a:rPr lang="es"/>
              <a:t>No hay sombras</a:t>
            </a:r>
            <a:endParaRPr/>
          </a:p>
          <a:p>
            <a:pPr indent="-342900" lvl="0" marL="457200" rtl="0">
              <a:spcBef>
                <a:spcPts val="0"/>
              </a:spcBef>
              <a:spcAft>
                <a:spcPts val="0"/>
              </a:spcAft>
              <a:buSzPts val="1800"/>
              <a:buChar char="●"/>
            </a:pPr>
            <a:r>
              <a:rPr lang="es"/>
              <a:t>Renderizado usando la posición de la luz como posición de la cámara.</a:t>
            </a:r>
            <a:endParaRPr/>
          </a:p>
          <a:p>
            <a:pPr indent="-342900" lvl="0" marL="457200" rtl="0">
              <a:spcBef>
                <a:spcPts val="0"/>
              </a:spcBef>
              <a:spcAft>
                <a:spcPts val="0"/>
              </a:spcAft>
              <a:buSzPts val="1800"/>
              <a:buChar char="●"/>
            </a:pPr>
            <a:r>
              <a:rPr lang="es"/>
              <a:t>Buffer de profundidad</a:t>
            </a:r>
            <a:endParaRPr/>
          </a:p>
          <a:p>
            <a:pPr indent="-342900" lvl="0" marL="457200" rtl="0">
              <a:spcBef>
                <a:spcPts val="0"/>
              </a:spcBef>
              <a:spcAft>
                <a:spcPts val="0"/>
              </a:spcAft>
              <a:buSzPts val="1800"/>
              <a:buChar char="●"/>
            </a:pPr>
            <a:r>
              <a:rPr lang="es"/>
              <a:t>Buffer de profundidad proyectado sobre el punto de vista de la cámara</a:t>
            </a:r>
            <a:endParaRPr/>
          </a:p>
          <a:p>
            <a:pPr indent="-342900" lvl="0" marL="457200">
              <a:spcBef>
                <a:spcPts val="0"/>
              </a:spcBef>
              <a:spcAft>
                <a:spcPts val="0"/>
              </a:spcAft>
              <a:buSzPts val="1800"/>
              <a:buChar char="●"/>
            </a:pPr>
            <a:r>
              <a:rPr lang="es"/>
              <a:t>Escena final</a:t>
            </a:r>
            <a:endParaRPr/>
          </a:p>
        </p:txBody>
      </p:sp>
      <p:pic>
        <p:nvPicPr>
          <p:cNvPr descr="3noshadow.png" id="394" name="Shape 394"/>
          <p:cNvPicPr preferRelativeResize="0"/>
          <p:nvPr/>
        </p:nvPicPr>
        <p:blipFill>
          <a:blip r:embed="rId3">
            <a:alphaModFix/>
          </a:blip>
          <a:stretch>
            <a:fillRect/>
          </a:stretch>
        </p:blipFill>
        <p:spPr>
          <a:xfrm>
            <a:off x="3598775" y="1905000"/>
            <a:ext cx="5233531" cy="4186825"/>
          </a:xfrm>
          <a:prstGeom prst="rect">
            <a:avLst/>
          </a:prstGeom>
          <a:noFill/>
          <a:ln>
            <a:noFill/>
          </a:ln>
        </p:spPr>
      </p:pic>
      <p:pic>
        <p:nvPicPr>
          <p:cNvPr descr="1light.png" id="395" name="Shape 395"/>
          <p:cNvPicPr preferRelativeResize="0"/>
          <p:nvPr/>
        </p:nvPicPr>
        <p:blipFill>
          <a:blip r:embed="rId4">
            <a:alphaModFix/>
          </a:blip>
          <a:stretch>
            <a:fillRect/>
          </a:stretch>
        </p:blipFill>
        <p:spPr>
          <a:xfrm>
            <a:off x="3598775" y="1905000"/>
            <a:ext cx="5233525" cy="4186820"/>
          </a:xfrm>
          <a:prstGeom prst="rect">
            <a:avLst/>
          </a:prstGeom>
          <a:noFill/>
          <a:ln>
            <a:noFill/>
          </a:ln>
        </p:spPr>
      </p:pic>
      <p:pic>
        <p:nvPicPr>
          <p:cNvPr descr="2shadowmap.png" id="396" name="Shape 396"/>
          <p:cNvPicPr preferRelativeResize="0"/>
          <p:nvPr/>
        </p:nvPicPr>
        <p:blipFill>
          <a:blip r:embed="rId5">
            <a:alphaModFix/>
          </a:blip>
          <a:stretch>
            <a:fillRect/>
          </a:stretch>
        </p:blipFill>
        <p:spPr>
          <a:xfrm>
            <a:off x="3598775" y="1905000"/>
            <a:ext cx="5233525" cy="4186820"/>
          </a:xfrm>
          <a:prstGeom prst="rect">
            <a:avLst/>
          </a:prstGeom>
          <a:noFill/>
          <a:ln>
            <a:noFill/>
          </a:ln>
        </p:spPr>
      </p:pic>
      <p:pic>
        <p:nvPicPr>
          <p:cNvPr descr="4overmap.png" id="397" name="Shape 397"/>
          <p:cNvPicPr preferRelativeResize="0"/>
          <p:nvPr/>
        </p:nvPicPr>
        <p:blipFill>
          <a:blip r:embed="rId6">
            <a:alphaModFix/>
          </a:blip>
          <a:stretch>
            <a:fillRect/>
          </a:stretch>
        </p:blipFill>
        <p:spPr>
          <a:xfrm>
            <a:off x="3598775" y="1905000"/>
            <a:ext cx="5233525" cy="4186820"/>
          </a:xfrm>
          <a:prstGeom prst="rect">
            <a:avLst/>
          </a:prstGeom>
          <a:noFill/>
          <a:ln>
            <a:noFill/>
          </a:ln>
        </p:spPr>
      </p:pic>
      <p:pic>
        <p:nvPicPr>
          <p:cNvPr descr="7fin.png" id="398" name="Shape 398"/>
          <p:cNvPicPr preferRelativeResize="0"/>
          <p:nvPr/>
        </p:nvPicPr>
        <p:blipFill>
          <a:blip r:embed="rId7">
            <a:alphaModFix/>
          </a:blip>
          <a:stretch>
            <a:fillRect/>
          </a:stretch>
        </p:blipFill>
        <p:spPr>
          <a:xfrm>
            <a:off x="3598775" y="1905000"/>
            <a:ext cx="5233525" cy="418682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5"/>
                                        </p:tgtEl>
                                        <p:attrNameLst>
                                          <p:attrName>style.visibility</p:attrName>
                                        </p:attrNameLst>
                                      </p:cBhvr>
                                      <p:to>
                                        <p:strVal val="visible"/>
                                      </p:to>
                                    </p:set>
                                    <p:animEffect filter="fade" transition="in">
                                      <p:cBhvr>
                                        <p:cTn dur="1000"/>
                                        <p:tgtEl>
                                          <p:spTgt spid="3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6"/>
                                        </p:tgtEl>
                                        <p:attrNameLst>
                                          <p:attrName>style.visibility</p:attrName>
                                        </p:attrNameLst>
                                      </p:cBhvr>
                                      <p:to>
                                        <p:strVal val="visible"/>
                                      </p:to>
                                    </p:set>
                                    <p:animEffect filter="fade" transition="in">
                                      <p:cBhvr>
                                        <p:cTn dur="1000"/>
                                        <p:tgtEl>
                                          <p:spTgt spid="3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7"/>
                                        </p:tgtEl>
                                        <p:attrNameLst>
                                          <p:attrName>style.visibility</p:attrName>
                                        </p:attrNameLst>
                                      </p:cBhvr>
                                      <p:to>
                                        <p:strVal val="visible"/>
                                      </p:to>
                                    </p:set>
                                    <p:animEffect filter="fade" transition="in">
                                      <p:cBhvr>
                                        <p:cTn dur="1000"/>
                                        <p:tgtEl>
                                          <p:spTgt spid="3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8"/>
                                        </p:tgtEl>
                                        <p:attrNameLst>
                                          <p:attrName>style.visibility</p:attrName>
                                        </p:attrNameLst>
                                      </p:cBhvr>
                                      <p:to>
                                        <p:strVal val="visible"/>
                                      </p:to>
                                    </p:set>
                                    <p:animEffect filter="fade" transition="in">
                                      <p:cBhvr>
                                        <p:cTn dur="1000"/>
                                        <p:tgtEl>
                                          <p:spTgt spid="3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2" name="Shape 402"/>
        <p:cNvGrpSpPr/>
        <p:nvPr/>
      </p:nvGrpSpPr>
      <p:grpSpPr>
        <a:xfrm>
          <a:off x="0" y="0"/>
          <a:ext cx="0" cy="0"/>
          <a:chOff x="0" y="0"/>
          <a:chExt cx="0" cy="0"/>
        </a:xfrm>
      </p:grpSpPr>
      <p:sp>
        <p:nvSpPr>
          <p:cNvPr id="403" name="Shape 403"/>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Sombras - Algoritmos</a:t>
            </a:r>
            <a:endParaRPr/>
          </a:p>
        </p:txBody>
      </p:sp>
      <p:sp>
        <p:nvSpPr>
          <p:cNvPr id="404" name="Shape 404"/>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s" u="sng"/>
              <a:t>Sombra con volumen</a:t>
            </a:r>
            <a:endParaRPr u="sng"/>
          </a:p>
          <a:p>
            <a:pPr indent="0" lvl="0" marL="0">
              <a:spcBef>
                <a:spcPts val="1600"/>
              </a:spcBef>
              <a:spcAft>
                <a:spcPts val="1600"/>
              </a:spcAft>
              <a:buNone/>
            </a:pPr>
            <a:r>
              <a:rPr lang="es"/>
              <a:t>La fuente de luz hace de cúspide de una pirámide infinita. Las superficies dentro de la pirámide no reciben luz.</a:t>
            </a:r>
            <a:endParaRPr/>
          </a:p>
        </p:txBody>
      </p:sp>
      <p:pic>
        <p:nvPicPr>
          <p:cNvPr descr="Lecture11e.gif" id="405" name="Shape 405"/>
          <p:cNvPicPr preferRelativeResize="0"/>
          <p:nvPr/>
        </p:nvPicPr>
        <p:blipFill>
          <a:blip r:embed="rId3">
            <a:alphaModFix/>
          </a:blip>
          <a:stretch>
            <a:fillRect/>
          </a:stretch>
        </p:blipFill>
        <p:spPr>
          <a:xfrm>
            <a:off x="1052575" y="4191350"/>
            <a:ext cx="6629400" cy="22479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9" name="Shape 409"/>
        <p:cNvGrpSpPr/>
        <p:nvPr/>
      </p:nvGrpSpPr>
      <p:grpSpPr>
        <a:xfrm>
          <a:off x="0" y="0"/>
          <a:ext cx="0" cy="0"/>
          <a:chOff x="0" y="0"/>
          <a:chExt cx="0" cy="0"/>
        </a:xfrm>
      </p:grpSpPr>
      <p:sp>
        <p:nvSpPr>
          <p:cNvPr id="410" name="Shape 410"/>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Niebla</a:t>
            </a:r>
            <a:endParaRPr/>
          </a:p>
        </p:txBody>
      </p:sp>
      <p:sp>
        <p:nvSpPr>
          <p:cNvPr id="411" name="Shape 411"/>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s"/>
              <a:t>La niebla es un recurso muy usado para aumentar la sensación de realismo. Hay de varios tipos:</a:t>
            </a:r>
            <a:endParaRPr/>
          </a:p>
          <a:p>
            <a:pPr indent="-342900" lvl="0" marL="457200" rtl="0">
              <a:spcBef>
                <a:spcPts val="1600"/>
              </a:spcBef>
              <a:spcAft>
                <a:spcPts val="0"/>
              </a:spcAft>
              <a:buSzPts val="1800"/>
              <a:buChar char="●"/>
            </a:pPr>
            <a:r>
              <a:rPr lang="es"/>
              <a:t>Lineal: NieblaLineal = (FinDeNiebla - DistanciaHastaCámara)/(FinDeNiebla - InicioDeNiebla)</a:t>
            </a:r>
            <a:endParaRPr/>
          </a:p>
          <a:p>
            <a:pPr indent="-342900" lvl="0" marL="457200" rtl="0">
              <a:spcBef>
                <a:spcPts val="0"/>
              </a:spcBef>
              <a:spcAft>
                <a:spcPts val="0"/>
              </a:spcAft>
              <a:buSzPts val="1800"/>
              <a:buChar char="●"/>
            </a:pPr>
            <a:r>
              <a:rPr lang="es"/>
              <a:t>Exponencial</a:t>
            </a:r>
            <a:endParaRPr/>
          </a:p>
          <a:p>
            <a:pPr indent="0" lvl="0" marL="0" rtl="0">
              <a:spcBef>
                <a:spcPts val="1600"/>
              </a:spcBef>
              <a:spcAft>
                <a:spcPts val="0"/>
              </a:spcAft>
              <a:buNone/>
            </a:pPr>
            <a:r>
              <a:rPr lang="es"/>
              <a:t>Para aplicar la niebla debemos usar la siguiente fórmula y así obtener el color de la niebla que pintaremos en pantalla.</a:t>
            </a:r>
            <a:endParaRPr/>
          </a:p>
          <a:p>
            <a:pPr indent="0" lvl="0" marL="0" rtl="0">
              <a:spcBef>
                <a:spcPts val="1600"/>
              </a:spcBef>
              <a:spcAft>
                <a:spcPts val="0"/>
              </a:spcAft>
              <a:buNone/>
            </a:pPr>
            <a:r>
              <a:rPr lang="es"/>
              <a:t>	ColorNieblaFinal = NieblaLineal * ColorBase + (1.0 - NieblaLineal) * ColorNiebla</a:t>
            </a:r>
            <a:endParaRPr sz="1000">
              <a:solidFill>
                <a:srgbClr val="FFFFFF"/>
              </a:solidFill>
              <a:latin typeface="Arial"/>
              <a:ea typeface="Arial"/>
              <a:cs typeface="Arial"/>
              <a:sym typeface="Arial"/>
            </a:endParaRPr>
          </a:p>
          <a:p>
            <a:pPr indent="0" lvl="0" marL="0" rtl="0">
              <a:spcBef>
                <a:spcPts val="1600"/>
              </a:spcBef>
              <a:spcAft>
                <a:spcPts val="0"/>
              </a:spcAft>
              <a:buNone/>
            </a:pPr>
            <a:r>
              <a:t/>
            </a:r>
            <a:endParaRPr/>
          </a:p>
          <a:p>
            <a:pPr indent="0" lvl="0" marL="0">
              <a:spcBef>
                <a:spcPts val="1600"/>
              </a:spcBef>
              <a:spcAft>
                <a:spcPts val="1600"/>
              </a:spcAft>
              <a:buNone/>
            </a:pPr>
            <a:r>
              <a:t/>
            </a:r>
            <a:endParaRPr/>
          </a:p>
        </p:txBody>
      </p:sp>
      <p:pic>
        <p:nvPicPr>
          <p:cNvPr descr="fog.jpg" id="412" name="Shape 412"/>
          <p:cNvPicPr preferRelativeResize="0"/>
          <p:nvPr/>
        </p:nvPicPr>
        <p:blipFill>
          <a:blip r:embed="rId3">
            <a:alphaModFix/>
          </a:blip>
          <a:stretch>
            <a:fillRect/>
          </a:stretch>
        </p:blipFill>
        <p:spPr>
          <a:xfrm>
            <a:off x="3206575" y="4193713"/>
            <a:ext cx="2438400" cy="24479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6" name="Shape 416"/>
        <p:cNvGrpSpPr/>
        <p:nvPr/>
      </p:nvGrpSpPr>
      <p:grpSpPr>
        <a:xfrm>
          <a:off x="0" y="0"/>
          <a:ext cx="0" cy="0"/>
          <a:chOff x="0" y="0"/>
          <a:chExt cx="0" cy="0"/>
        </a:xfrm>
      </p:grpSpPr>
      <p:sp>
        <p:nvSpPr>
          <p:cNvPr id="417" name="Shape 417"/>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Pipeline gráfico</a:t>
            </a:r>
            <a:endParaRPr/>
          </a:p>
        </p:txBody>
      </p:sp>
      <p:sp>
        <p:nvSpPr>
          <p:cNvPr id="418" name="Shape 418"/>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s"/>
              <a:t>Veamos cual es el proceso que se realiza en ordenadores para gráficos en tiempo real.</a:t>
            </a:r>
            <a:endParaRPr/>
          </a:p>
          <a:p>
            <a:pPr indent="-342900" lvl="0" marL="457200" rtl="0">
              <a:spcBef>
                <a:spcPts val="1600"/>
              </a:spcBef>
              <a:spcAft>
                <a:spcPts val="0"/>
              </a:spcAft>
              <a:buSzPts val="1800"/>
              <a:buChar char="●"/>
            </a:pPr>
            <a:r>
              <a:rPr lang="es"/>
              <a:t>Primitivas</a:t>
            </a:r>
            <a:endParaRPr/>
          </a:p>
          <a:p>
            <a:pPr indent="-342900" lvl="0" marL="457200" rtl="0">
              <a:spcBef>
                <a:spcPts val="0"/>
              </a:spcBef>
              <a:spcAft>
                <a:spcPts val="0"/>
              </a:spcAft>
              <a:buSzPts val="1800"/>
              <a:buChar char="●"/>
            </a:pPr>
            <a:r>
              <a:rPr lang="es"/>
              <a:t>Transformaciones</a:t>
            </a:r>
            <a:endParaRPr/>
          </a:p>
          <a:p>
            <a:pPr indent="-342900" lvl="0" marL="457200" rtl="0">
              <a:spcBef>
                <a:spcPts val="0"/>
              </a:spcBef>
              <a:spcAft>
                <a:spcPts val="0"/>
              </a:spcAft>
              <a:buSzPts val="1800"/>
              <a:buChar char="●"/>
            </a:pPr>
            <a:r>
              <a:rPr lang="es"/>
              <a:t>Transformación de cámara (se traspasa al sistema de coordenadas de la cámara)</a:t>
            </a:r>
            <a:endParaRPr/>
          </a:p>
          <a:p>
            <a:pPr indent="-342900" lvl="0" marL="457200" rtl="0">
              <a:spcBef>
                <a:spcPts val="0"/>
              </a:spcBef>
              <a:spcAft>
                <a:spcPts val="0"/>
              </a:spcAft>
              <a:buSzPts val="1800"/>
              <a:buChar char="●"/>
            </a:pPr>
            <a:r>
              <a:rPr lang="es"/>
              <a:t>Iluminación</a:t>
            </a:r>
            <a:endParaRPr/>
          </a:p>
          <a:p>
            <a:pPr indent="-342900" lvl="0" marL="457200" rtl="0">
              <a:spcBef>
                <a:spcPts val="0"/>
              </a:spcBef>
              <a:spcAft>
                <a:spcPts val="0"/>
              </a:spcAft>
              <a:buSzPts val="1800"/>
              <a:buChar char="●"/>
            </a:pPr>
            <a:r>
              <a:rPr lang="es"/>
              <a:t>Transformación según la proyección</a:t>
            </a:r>
            <a:endParaRPr/>
          </a:p>
          <a:p>
            <a:pPr indent="-342900" lvl="0" marL="457200" rtl="0">
              <a:spcBef>
                <a:spcPts val="0"/>
              </a:spcBef>
              <a:spcAft>
                <a:spcPts val="0"/>
              </a:spcAft>
              <a:buSzPts val="1800"/>
              <a:buChar char="●"/>
            </a:pPr>
            <a:r>
              <a:rPr lang="es"/>
              <a:t>Recortado (se eliminan partes que no se van a ver)</a:t>
            </a:r>
            <a:endParaRPr/>
          </a:p>
          <a:p>
            <a:pPr indent="-342900" lvl="0" marL="457200" rtl="0">
              <a:spcBef>
                <a:spcPts val="0"/>
              </a:spcBef>
              <a:spcAft>
                <a:spcPts val="0"/>
              </a:spcAft>
              <a:buSzPts val="1800"/>
              <a:buChar char="●"/>
            </a:pPr>
            <a:r>
              <a:rPr lang="es"/>
              <a:t>Rasterización</a:t>
            </a:r>
            <a:endParaRPr/>
          </a:p>
          <a:p>
            <a:pPr indent="-342900" lvl="0" marL="457200">
              <a:spcBef>
                <a:spcPts val="0"/>
              </a:spcBef>
              <a:spcAft>
                <a:spcPts val="0"/>
              </a:spcAft>
              <a:buSzPts val="1800"/>
              <a:buChar char="●"/>
            </a:pPr>
            <a:r>
              <a:rPr lang="es"/>
              <a:t>Aplicado de texturas</a:t>
            </a:r>
            <a:endParaRPr/>
          </a:p>
        </p:txBody>
      </p:sp>
      <p:pic>
        <p:nvPicPr>
          <p:cNvPr descr="opengles_20_pipeline2.gif" id="419" name="Shape 419"/>
          <p:cNvPicPr preferRelativeResize="0"/>
          <p:nvPr/>
        </p:nvPicPr>
        <p:blipFill>
          <a:blip r:embed="rId3">
            <a:alphaModFix/>
          </a:blip>
          <a:stretch>
            <a:fillRect/>
          </a:stretch>
        </p:blipFill>
        <p:spPr>
          <a:xfrm>
            <a:off x="311708" y="1356875"/>
            <a:ext cx="8314648" cy="5321375"/>
          </a:xfrm>
          <a:prstGeom prst="rect">
            <a:avLst/>
          </a:prstGeom>
          <a:noFill/>
          <a:ln>
            <a:noFill/>
          </a:ln>
        </p:spPr>
      </p:pic>
      <p:pic>
        <p:nvPicPr>
          <p:cNvPr descr="gl-pipeline.png" id="420" name="Shape 420"/>
          <p:cNvPicPr preferRelativeResize="0"/>
          <p:nvPr/>
        </p:nvPicPr>
        <p:blipFill>
          <a:blip r:embed="rId4">
            <a:alphaModFix/>
          </a:blip>
          <a:stretch>
            <a:fillRect/>
          </a:stretch>
        </p:blipFill>
        <p:spPr>
          <a:xfrm>
            <a:off x="0" y="5084057"/>
            <a:ext cx="9144000" cy="177393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9"/>
                                        </p:tgtEl>
                                        <p:attrNameLst>
                                          <p:attrName>style.visibility</p:attrName>
                                        </p:attrNameLst>
                                      </p:cBhvr>
                                      <p:to>
                                        <p:strVal val="visible"/>
                                      </p:to>
                                    </p:set>
                                    <p:animEffect filter="fade" transition="in">
                                      <p:cBhvr>
                                        <p:cTn dur="1000"/>
                                        <p:tgtEl>
                                          <p:spTgt spid="4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419"/>
                                        </p:tgtEl>
                                      </p:cBhvr>
                                    </p:animEffect>
                                    <p:set>
                                      <p:cBhvr>
                                        <p:cTn dur="1" fill="hold">
                                          <p:stCondLst>
                                            <p:cond delay="1000"/>
                                          </p:stCondLst>
                                        </p:cTn>
                                        <p:tgtEl>
                                          <p:spTgt spid="41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0"/>
                                        </p:tgtEl>
                                        <p:attrNameLst>
                                          <p:attrName>style.visibility</p:attrName>
                                        </p:attrNameLst>
                                      </p:cBhvr>
                                      <p:to>
                                        <p:strVal val="visible"/>
                                      </p:to>
                                    </p:set>
                                    <p:animEffect filter="fade" transition="in">
                                      <p:cBhvr>
                                        <p:cTn dur="1000"/>
                                        <p:tgtEl>
                                          <p:spTgt spid="4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4" name="Shape 424"/>
        <p:cNvGrpSpPr/>
        <p:nvPr/>
      </p:nvGrpSpPr>
      <p:grpSpPr>
        <a:xfrm>
          <a:off x="0" y="0"/>
          <a:ext cx="0" cy="0"/>
          <a:chOff x="0" y="0"/>
          <a:chExt cx="0" cy="0"/>
        </a:xfrm>
      </p:grpSpPr>
      <p:sp>
        <p:nvSpPr>
          <p:cNvPr id="425" name="Shape 42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GLSL</a:t>
            </a:r>
            <a:endParaRPr/>
          </a:p>
        </p:txBody>
      </p:sp>
      <p:sp>
        <p:nvSpPr>
          <p:cNvPr id="426" name="Shape 426"/>
          <p:cNvSpPr txBox="1"/>
          <p:nvPr>
            <p:ph idx="1" type="body"/>
          </p:nvPr>
        </p:nvSpPr>
        <p:spPr>
          <a:xfrm>
            <a:off x="311700" y="1536629"/>
            <a:ext cx="8520600" cy="2455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s"/>
              <a:t>OpenGL Shading Language es el lenguaje de programación para las GPU que soporta OpenGL. Define dos tipos básicos de programas (o shaders). Vertex shaders y fragment shaders.</a:t>
            </a:r>
            <a:endParaRPr/>
          </a:p>
          <a:p>
            <a:pPr indent="0" lvl="0" marL="0" rtl="0">
              <a:spcBef>
                <a:spcPts val="1600"/>
              </a:spcBef>
              <a:spcAft>
                <a:spcPts val="0"/>
              </a:spcAft>
              <a:buNone/>
            </a:pPr>
            <a:r>
              <a:rPr lang="es" u="sng"/>
              <a:t>Vertex Shaders</a:t>
            </a:r>
            <a:endParaRPr u="sng"/>
          </a:p>
          <a:p>
            <a:pPr indent="0" lvl="0" marL="0" rtl="0">
              <a:spcBef>
                <a:spcPts val="1600"/>
              </a:spcBef>
              <a:spcAft>
                <a:spcPts val="0"/>
              </a:spcAft>
              <a:buNone/>
            </a:pPr>
            <a:r>
              <a:rPr lang="es"/>
              <a:t>Este tipo de programa realiza las transformaciones especificadas a todos los vértices que se vayan a renderizar. Los programas se ejecutan en paralelo (gran beneficio al usar GPU). Se aceptan parámetros de entrada de la CPU.</a:t>
            </a:r>
            <a:endParaRPr/>
          </a:p>
          <a:p>
            <a:pPr indent="0" lvl="0" marL="0">
              <a:spcBef>
                <a:spcPts val="1600"/>
              </a:spcBef>
              <a:spcAft>
                <a:spcPts val="1600"/>
              </a:spcAft>
              <a:buNone/>
            </a:pPr>
            <a:r>
              <a:t/>
            </a:r>
            <a:endParaRPr/>
          </a:p>
        </p:txBody>
      </p:sp>
      <p:sp>
        <p:nvSpPr>
          <p:cNvPr id="427" name="Shape 427"/>
          <p:cNvSpPr txBox="1"/>
          <p:nvPr/>
        </p:nvSpPr>
        <p:spPr>
          <a:xfrm>
            <a:off x="614150" y="3992125"/>
            <a:ext cx="7998600" cy="23247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Clr>
                <a:schemeClr val="dk1"/>
              </a:buClr>
              <a:buSzPts val="1100"/>
              <a:buFont typeface="Arial"/>
              <a:buNone/>
            </a:pPr>
            <a:r>
              <a:rPr lang="es"/>
              <a:t>#version 140</a:t>
            </a:r>
            <a:br>
              <a:rPr lang="es"/>
            </a:br>
            <a:br>
              <a:rPr lang="es"/>
            </a:br>
            <a:r>
              <a:rPr lang="es"/>
              <a:t>uniform Transformation {</a:t>
            </a:r>
            <a:br>
              <a:rPr lang="es"/>
            </a:br>
            <a:r>
              <a:rPr lang="es"/>
              <a:t>	mat4 projection_matrix;</a:t>
            </a:r>
            <a:br>
              <a:rPr lang="es"/>
            </a:br>
            <a:r>
              <a:rPr lang="es"/>
              <a:t>	mat4 modelview_matrix;</a:t>
            </a:r>
            <a:br>
              <a:rPr lang="es"/>
            </a:br>
            <a:r>
              <a:rPr lang="es"/>
              <a:t>};</a:t>
            </a:r>
            <a:br>
              <a:rPr lang="es"/>
            </a:br>
            <a:br>
              <a:rPr lang="es"/>
            </a:br>
            <a:r>
              <a:rPr lang="es"/>
              <a:t>in vec3 vertex;</a:t>
            </a:r>
            <a:br>
              <a:rPr lang="es"/>
            </a:br>
            <a:br>
              <a:rPr lang="es"/>
            </a:br>
            <a:r>
              <a:rPr lang="es"/>
              <a:t>void main(void) {</a:t>
            </a:r>
            <a:br>
              <a:rPr lang="es"/>
            </a:br>
            <a:r>
              <a:rPr lang="es"/>
              <a:t>	gl_Position = projection_matrix * modelview_matrix * vec4(vertex, 1.0);</a:t>
            </a:r>
            <a:br>
              <a:rPr lang="es"/>
            </a:br>
            <a:r>
              <a:rPr lang="es"/>
              <a:t>}</a:t>
            </a:r>
            <a:endParaRPr/>
          </a:p>
          <a:p>
            <a:pPr indent="0" lvl="0" marL="0">
              <a:spcBef>
                <a:spcPts val="0"/>
              </a:spcBef>
              <a:spcAft>
                <a:spcPts val="0"/>
              </a:spcAft>
              <a:buNone/>
            </a:pPr>
            <a:r>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1" name="Shape 431"/>
        <p:cNvGrpSpPr/>
        <p:nvPr/>
      </p:nvGrpSpPr>
      <p:grpSpPr>
        <a:xfrm>
          <a:off x="0" y="0"/>
          <a:ext cx="0" cy="0"/>
          <a:chOff x="0" y="0"/>
          <a:chExt cx="0" cy="0"/>
        </a:xfrm>
      </p:grpSpPr>
      <p:sp>
        <p:nvSpPr>
          <p:cNvPr id="432" name="Shape 432"/>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Fragment shaders</a:t>
            </a:r>
            <a:endParaRPr/>
          </a:p>
        </p:txBody>
      </p:sp>
      <p:sp>
        <p:nvSpPr>
          <p:cNvPr id="433" name="Shape 433"/>
          <p:cNvSpPr txBox="1"/>
          <p:nvPr>
            <p:ph idx="1" type="body"/>
          </p:nvPr>
        </p:nvSpPr>
        <p:spPr>
          <a:xfrm>
            <a:off x="311700" y="1536632"/>
            <a:ext cx="8520600" cy="832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rPr lang="es"/>
              <a:t>Estos se ejecutan después de realizar el ensamblaje entre vértices y teniendo ya superficies. Sirven para especificar el color. Este ejemplo produce que todo el fragmento sea de color rojo (iluminación emisiva, sin sombras)</a:t>
            </a:r>
            <a:endParaRPr/>
          </a:p>
        </p:txBody>
      </p:sp>
      <p:sp>
        <p:nvSpPr>
          <p:cNvPr id="434" name="Shape 434"/>
          <p:cNvSpPr txBox="1"/>
          <p:nvPr/>
        </p:nvSpPr>
        <p:spPr>
          <a:xfrm>
            <a:off x="0" y="2544325"/>
            <a:ext cx="3758100" cy="13161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Clr>
                <a:schemeClr val="dk1"/>
              </a:buClr>
              <a:buSzPts val="1100"/>
              <a:buFont typeface="Arial"/>
              <a:buNone/>
            </a:pPr>
            <a:r>
              <a:rPr lang="es"/>
              <a:t>#version 120</a:t>
            </a:r>
            <a:br>
              <a:rPr lang="es"/>
            </a:br>
            <a:br>
              <a:rPr lang="es"/>
            </a:br>
            <a:r>
              <a:rPr lang="es"/>
              <a:t>void main(void) {</a:t>
            </a:r>
            <a:br>
              <a:rPr lang="es"/>
            </a:br>
            <a:r>
              <a:rPr lang="es"/>
              <a:t>	gl_FragColor = vec4(1.0, 0.0, 0.0, 1.0);</a:t>
            </a:r>
            <a:br>
              <a:rPr lang="es"/>
            </a:br>
            <a:r>
              <a:rPr lang="es"/>
              <a:t>}</a:t>
            </a:r>
            <a:endParaRPr/>
          </a:p>
          <a:p>
            <a:pPr indent="0" lvl="0" marL="0">
              <a:spcBef>
                <a:spcPts val="0"/>
              </a:spcBef>
              <a:spcAft>
                <a:spcPts val="0"/>
              </a:spcAft>
              <a:buNone/>
            </a:pPr>
            <a:r>
              <a:t/>
            </a:r>
            <a:endParaRPr/>
          </a:p>
        </p:txBody>
      </p:sp>
      <p:sp>
        <p:nvSpPr>
          <p:cNvPr id="435" name="Shape 435"/>
          <p:cNvSpPr txBox="1"/>
          <p:nvPr/>
        </p:nvSpPr>
        <p:spPr>
          <a:xfrm>
            <a:off x="3758100" y="2471225"/>
            <a:ext cx="5386200" cy="40944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es"/>
              <a:t>#version 330 core</a:t>
            </a:r>
            <a:endParaRPr/>
          </a:p>
          <a:p>
            <a:pPr indent="0" lvl="0" marL="0" rtl="0">
              <a:lnSpc>
                <a:spcPct val="115000"/>
              </a:lnSpc>
              <a:spcBef>
                <a:spcPts val="0"/>
              </a:spcBef>
              <a:spcAft>
                <a:spcPts val="0"/>
              </a:spcAft>
              <a:buClr>
                <a:schemeClr val="dk1"/>
              </a:buClr>
              <a:buSzPts val="1100"/>
              <a:buFont typeface="Arial"/>
              <a:buNone/>
            </a:pPr>
            <a:br>
              <a:rPr lang="es"/>
            </a:br>
            <a:r>
              <a:rPr lang="es"/>
              <a:t>in vec2 UV;</a:t>
            </a:r>
            <a:br>
              <a:rPr lang="es"/>
            </a:br>
            <a:r>
              <a:rPr lang="es"/>
              <a:t> </a:t>
            </a:r>
            <a:br>
              <a:rPr lang="es"/>
            </a:br>
            <a:r>
              <a:rPr lang="es"/>
              <a:t>uniform sampler2D texture_sampler;</a:t>
            </a:r>
            <a:br>
              <a:rPr lang="es"/>
            </a:br>
            <a:r>
              <a:rPr lang="es"/>
              <a:t> </a:t>
            </a:r>
            <a:br>
              <a:rPr lang="es"/>
            </a:br>
            <a:r>
              <a:rPr lang="es"/>
              <a:t>void main()</a:t>
            </a:r>
            <a:br>
              <a:rPr lang="es"/>
            </a:br>
            <a:r>
              <a:rPr lang="es"/>
              <a:t>{</a:t>
            </a:r>
            <a:br>
              <a:rPr lang="es"/>
            </a:br>
            <a:r>
              <a:rPr lang="es"/>
              <a:t>	gl_FragColor = vec4(texture(texture_sampler, UV).rgb, 1.0);</a:t>
            </a:r>
            <a:br>
              <a:rPr lang="es"/>
            </a:br>
            <a:r>
              <a:rPr lang="es"/>
              <a:t>}</a:t>
            </a:r>
            <a:endParaRPr/>
          </a:p>
          <a:p>
            <a:pPr indent="0" lvl="0" marL="0">
              <a:spcBef>
                <a:spcPts val="0"/>
              </a:spcBef>
              <a:spcAft>
                <a:spcPts val="0"/>
              </a:spcAft>
              <a:buNone/>
            </a:pPr>
            <a:r>
              <a:t/>
            </a:r>
            <a:endParaRPr/>
          </a:p>
        </p:txBody>
      </p:sp>
      <p:sp>
        <p:nvSpPr>
          <p:cNvPr id="436" name="Shape 436"/>
          <p:cNvSpPr txBox="1"/>
          <p:nvPr/>
        </p:nvSpPr>
        <p:spPr>
          <a:xfrm>
            <a:off x="2003300" y="5834425"/>
            <a:ext cx="4430700" cy="3216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s" sz="2400" u="sng">
                <a:solidFill>
                  <a:schemeClr val="hlink"/>
                </a:solidFill>
                <a:latin typeface="Orbitron"/>
                <a:ea typeface="Orbitron"/>
                <a:cs typeface="Orbitron"/>
                <a:sym typeface="Orbitron"/>
                <a:hlinkClick r:id="rId3"/>
              </a:rPr>
              <a:t>http://glslsandbox.com</a:t>
            </a:r>
            <a:endParaRPr sz="2400">
              <a:latin typeface="Orbitron"/>
              <a:ea typeface="Orbitron"/>
              <a:cs typeface="Orbitron"/>
              <a:sym typeface="Orbitron"/>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0" name="Shape 440"/>
        <p:cNvGrpSpPr/>
        <p:nvPr/>
      </p:nvGrpSpPr>
      <p:grpSpPr>
        <a:xfrm>
          <a:off x="0" y="0"/>
          <a:ext cx="0" cy="0"/>
          <a:chOff x="0" y="0"/>
          <a:chExt cx="0" cy="0"/>
        </a:xfrm>
      </p:grpSpPr>
      <p:sp>
        <p:nvSpPr>
          <p:cNvPr id="441" name="Shape 441"/>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solidFill>
                  <a:srgbClr val="FFFFFF"/>
                </a:solidFill>
                <a:latin typeface="Corsiva"/>
                <a:ea typeface="Corsiva"/>
                <a:cs typeface="Corsiva"/>
                <a:sym typeface="Corsiva"/>
              </a:rPr>
              <a:t>La tetera de Utah</a:t>
            </a:r>
            <a:endParaRPr>
              <a:solidFill>
                <a:srgbClr val="FFFFFF"/>
              </a:solidFill>
              <a:latin typeface="Corsiva"/>
              <a:ea typeface="Corsiva"/>
              <a:cs typeface="Corsiva"/>
              <a:sym typeface="Corsiva"/>
            </a:endParaRPr>
          </a:p>
        </p:txBody>
      </p:sp>
      <p:pic>
        <p:nvPicPr>
          <p:cNvPr descr="HomerTeapot.png" id="442" name="Shape 442"/>
          <p:cNvPicPr preferRelativeResize="0"/>
          <p:nvPr/>
        </p:nvPicPr>
        <p:blipFill>
          <a:blip r:embed="rId3">
            <a:alphaModFix/>
          </a:blip>
          <a:stretch>
            <a:fillRect/>
          </a:stretch>
        </p:blipFill>
        <p:spPr>
          <a:xfrm>
            <a:off x="375658" y="-2"/>
            <a:ext cx="8392638" cy="6858000"/>
          </a:xfrm>
          <a:prstGeom prst="rect">
            <a:avLst/>
          </a:prstGeom>
          <a:noFill/>
          <a:ln>
            <a:noFill/>
          </a:ln>
        </p:spPr>
      </p:pic>
      <p:sp>
        <p:nvSpPr>
          <p:cNvPr id="443" name="Shape 443"/>
          <p:cNvSpPr txBox="1"/>
          <p:nvPr/>
        </p:nvSpPr>
        <p:spPr>
          <a:xfrm>
            <a:off x="1062925" y="1528850"/>
            <a:ext cx="6741600" cy="27228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s" sz="1800">
                <a:latin typeface="Voltaire"/>
                <a:ea typeface="Voltaire"/>
                <a:cs typeface="Voltaire"/>
                <a:sym typeface="Voltaire"/>
              </a:rPr>
              <a:t>La tetera de Utah es un modelo recurrente en la mundo tridimensional por ordenador. Fue diseñada en 1975 por Martin Newell, de la Universidad de Utah, pioneros en los gráficos tridimensionales. Es frecuente encontrarlo como modelo semicomplejo válido para explicar muchas operaciones gráficas. Equivalente al “Hello, World” en programación.</a:t>
            </a:r>
            <a:endParaRPr sz="1800">
              <a:latin typeface="Voltaire"/>
              <a:ea typeface="Voltaire"/>
              <a:cs typeface="Voltaire"/>
              <a:sym typeface="Voltaire"/>
            </a:endParaRPr>
          </a:p>
        </p:txBody>
      </p:sp>
      <p:pic>
        <p:nvPicPr>
          <p:cNvPr descr="tumblr_lfk2ukPZaW1qgw77co1_500.png" id="444" name="Shape 444"/>
          <p:cNvPicPr preferRelativeResize="0"/>
          <p:nvPr/>
        </p:nvPicPr>
        <p:blipFill>
          <a:blip r:embed="rId4">
            <a:alphaModFix/>
          </a:blip>
          <a:stretch>
            <a:fillRect/>
          </a:stretch>
        </p:blipFill>
        <p:spPr>
          <a:xfrm>
            <a:off x="375650" y="1104253"/>
            <a:ext cx="8392650" cy="4649509"/>
          </a:xfrm>
          <a:prstGeom prst="rect">
            <a:avLst/>
          </a:prstGeom>
          <a:noFill/>
          <a:ln>
            <a:noFill/>
          </a:ln>
        </p:spPr>
      </p:pic>
      <p:pic>
        <p:nvPicPr>
          <p:cNvPr descr="1d051b9ceaaf918365beabce5fe56d52.jpg" id="445" name="Shape 445"/>
          <p:cNvPicPr preferRelativeResize="0"/>
          <p:nvPr/>
        </p:nvPicPr>
        <p:blipFill>
          <a:blip r:embed="rId5">
            <a:alphaModFix/>
          </a:blip>
          <a:stretch>
            <a:fillRect/>
          </a:stretch>
        </p:blipFill>
        <p:spPr>
          <a:xfrm>
            <a:off x="1524000" y="1985963"/>
            <a:ext cx="6096000" cy="2886075"/>
          </a:xfrm>
          <a:prstGeom prst="rect">
            <a:avLst/>
          </a:prstGeom>
          <a:noFill/>
          <a:ln>
            <a:noFill/>
          </a:ln>
        </p:spPr>
      </p:pic>
      <p:pic>
        <p:nvPicPr>
          <p:cNvPr descr="Utah_teapot.png" id="446" name="Shape 446"/>
          <p:cNvPicPr preferRelativeResize="0"/>
          <p:nvPr/>
        </p:nvPicPr>
        <p:blipFill>
          <a:blip r:embed="rId6">
            <a:alphaModFix/>
          </a:blip>
          <a:stretch>
            <a:fillRect/>
          </a:stretch>
        </p:blipFill>
        <p:spPr>
          <a:xfrm>
            <a:off x="1062925" y="586675"/>
            <a:ext cx="6557075" cy="5311206"/>
          </a:xfrm>
          <a:prstGeom prst="rect">
            <a:avLst/>
          </a:prstGeom>
          <a:noFill/>
          <a:ln>
            <a:noFill/>
          </a:ln>
        </p:spPr>
      </p:pic>
      <p:pic>
        <p:nvPicPr>
          <p:cNvPr descr="Environment_mapping.png" id="447" name="Shape 447"/>
          <p:cNvPicPr preferRelativeResize="0"/>
          <p:nvPr/>
        </p:nvPicPr>
        <p:blipFill>
          <a:blip r:embed="rId7">
            <a:alphaModFix/>
          </a:blip>
          <a:stretch>
            <a:fillRect/>
          </a:stretch>
        </p:blipFill>
        <p:spPr>
          <a:xfrm>
            <a:off x="0" y="858505"/>
            <a:ext cx="9144000" cy="5140990"/>
          </a:xfrm>
          <a:prstGeom prst="rect">
            <a:avLst/>
          </a:prstGeom>
          <a:noFill/>
          <a:ln>
            <a:noFill/>
          </a:ln>
        </p:spPr>
      </p:pic>
      <p:pic>
        <p:nvPicPr>
          <p:cNvPr descr="Utah_teapot_simple_2.png" id="448" name="Shape 448"/>
          <p:cNvPicPr preferRelativeResize="0"/>
          <p:nvPr/>
        </p:nvPicPr>
        <p:blipFill>
          <a:blip r:embed="rId8">
            <a:alphaModFix/>
          </a:blip>
          <a:stretch>
            <a:fillRect/>
          </a:stretch>
        </p:blipFill>
        <p:spPr>
          <a:xfrm>
            <a:off x="0" y="402748"/>
            <a:ext cx="9144003" cy="6052507"/>
          </a:xfrm>
          <a:prstGeom prst="rect">
            <a:avLst/>
          </a:prstGeom>
          <a:noFill/>
          <a:ln>
            <a:noFill/>
          </a:ln>
        </p:spPr>
      </p:pic>
      <p:pic>
        <p:nvPicPr>
          <p:cNvPr descr="CKr7d7zUcAIgkD-.jpg" id="449" name="Shape 449"/>
          <p:cNvPicPr preferRelativeResize="0"/>
          <p:nvPr/>
        </p:nvPicPr>
        <p:blipFill>
          <a:blip r:embed="rId9">
            <a:alphaModFix/>
          </a:blip>
          <a:stretch>
            <a:fillRect/>
          </a:stretch>
        </p:blipFill>
        <p:spPr>
          <a:xfrm>
            <a:off x="1502248" y="359248"/>
            <a:ext cx="6096001" cy="60960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443"/>
                                        </p:tgtEl>
                                      </p:cBhvr>
                                    </p:animEffect>
                                    <p:set>
                                      <p:cBhvr>
                                        <p:cTn dur="1" fill="hold">
                                          <p:stCondLst>
                                            <p:cond delay="1000"/>
                                          </p:stCondLst>
                                        </p:cTn>
                                        <p:tgtEl>
                                          <p:spTgt spid="44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2"/>
                                        </p:tgtEl>
                                        <p:attrNameLst>
                                          <p:attrName>style.visibility</p:attrName>
                                        </p:attrNameLst>
                                      </p:cBhvr>
                                      <p:to>
                                        <p:strVal val="visible"/>
                                      </p:to>
                                    </p:set>
                                    <p:animEffect filter="fade" transition="in">
                                      <p:cBhvr>
                                        <p:cTn dur="1000"/>
                                        <p:tgtEl>
                                          <p:spTgt spid="4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4"/>
                                        </p:tgtEl>
                                        <p:attrNameLst>
                                          <p:attrName>style.visibility</p:attrName>
                                        </p:attrNameLst>
                                      </p:cBhvr>
                                      <p:to>
                                        <p:strVal val="visible"/>
                                      </p:to>
                                    </p:set>
                                    <p:animEffect filter="fade" transition="in">
                                      <p:cBhvr>
                                        <p:cTn dur="1000"/>
                                        <p:tgtEl>
                                          <p:spTgt spid="4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5"/>
                                        </p:tgtEl>
                                        <p:attrNameLst>
                                          <p:attrName>style.visibility</p:attrName>
                                        </p:attrNameLst>
                                      </p:cBhvr>
                                      <p:to>
                                        <p:strVal val="visible"/>
                                      </p:to>
                                    </p:set>
                                    <p:animEffect filter="fade" transition="in">
                                      <p:cBhvr>
                                        <p:cTn dur="1000"/>
                                        <p:tgtEl>
                                          <p:spTgt spid="4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6"/>
                                        </p:tgtEl>
                                        <p:attrNameLst>
                                          <p:attrName>style.visibility</p:attrName>
                                        </p:attrNameLst>
                                      </p:cBhvr>
                                      <p:to>
                                        <p:strVal val="visible"/>
                                      </p:to>
                                    </p:set>
                                    <p:animEffect filter="fade" transition="in">
                                      <p:cBhvr>
                                        <p:cTn dur="1000"/>
                                        <p:tgtEl>
                                          <p:spTgt spid="4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7"/>
                                        </p:tgtEl>
                                        <p:attrNameLst>
                                          <p:attrName>style.visibility</p:attrName>
                                        </p:attrNameLst>
                                      </p:cBhvr>
                                      <p:to>
                                        <p:strVal val="visible"/>
                                      </p:to>
                                    </p:set>
                                    <p:animEffect filter="fade" transition="in">
                                      <p:cBhvr>
                                        <p:cTn dur="1000"/>
                                        <p:tgtEl>
                                          <p:spTgt spid="4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8"/>
                                        </p:tgtEl>
                                        <p:attrNameLst>
                                          <p:attrName>style.visibility</p:attrName>
                                        </p:attrNameLst>
                                      </p:cBhvr>
                                      <p:to>
                                        <p:strVal val="visible"/>
                                      </p:to>
                                    </p:set>
                                    <p:animEffect filter="fade" transition="in">
                                      <p:cBhvr>
                                        <p:cTn dur="1000"/>
                                        <p:tgtEl>
                                          <p:spTgt spid="4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9"/>
                                        </p:tgtEl>
                                        <p:attrNameLst>
                                          <p:attrName>style.visibility</p:attrName>
                                        </p:attrNameLst>
                                      </p:cBhvr>
                                      <p:to>
                                        <p:strVal val="visible"/>
                                      </p:to>
                                    </p:set>
                                    <p:animEffect filter="fade" transition="in">
                                      <p:cBhvr>
                                        <p:cTn dur="1000"/>
                                        <p:tgtEl>
                                          <p:spTgt spid="4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3" name="Shape 453"/>
        <p:cNvGrpSpPr/>
        <p:nvPr/>
      </p:nvGrpSpPr>
      <p:grpSpPr>
        <a:xfrm>
          <a:off x="0" y="0"/>
          <a:ext cx="0" cy="0"/>
          <a:chOff x="0" y="0"/>
          <a:chExt cx="0" cy="0"/>
        </a:xfrm>
      </p:grpSpPr>
      <p:sp>
        <p:nvSpPr>
          <p:cNvPr descr="- Created by Dylan Sisson - http://www.dylansisson.com - Music by Andrew Woods - http://www.neonbrown.com   More music by Andrew Woods is available on Cosmic Primitive Records - http://cosmicprimitive.com  - - - - - - - - -  Music Video Lyrics - - - - - - - - - -  &quot;This Teapot’s Made For Walking&quot;  &quot;You don’t have any kind of hands or fingers You don’t even really have a mouth You don’t got any kind of eyeballs Just two feet, a handle, and a spout&quot;  &quot;This teapot's made for walking And that’s just what he’ll do One of these days this teapot’s  Gonna walk until he’s through&quot;  &quot;You were thunk up by a guy named Newell ‘Cause he thought his kitchen stuff was cool  When Newell was eat’n ramen at his school You became a useful CG tool&quot;   &quot;This teapot's made for walking And that’s just what he’ll do One of these days this teapot’s  Gonna walk until he’s through&quot;  &quot;You’ve got concave surfaces, yeah baby!  Oh, but then you’ve got others more convex Some people call you Teapotahedron But I like to think that I know you best.&quot;  &quot;This teapot's made for walking And that’s just what he’ll do One of these days this teapot’s  Gonna walk until he’s through&quot;  ---  This video is a special preview for SIGGRAPH 2014, and will be refined following the show. Enjoy.   The Walking Teapot's first Music Video is premiering at SIGGRAPH 2014 at the Pixar Booth and showcases RenderMan's RIS technology and many of the features in the upcoming release.  These materials will be released as a educational series for RenderMan RIS.   More about RIS - http://renderman.pixar.com/view/latest-tech  - - - - - - RenderMan Development - - - - - -   - Dana Batali - James Burgess - Per Christensen - Ray Davis  - Julian Fong  - Stephen Friedman - George Harker - Ian Hsieh  - Andrew Kensler - Charlie Kilpatrick - David Laur  - Philippe Leprince - Katrin Petersen - Cliff Ramshaw - Trina Roy  - Brian Saunders  - Brian Savery  - Brenden Schubert  - Annabella Serra - Jonathan Shade  - Wayne Wooten  - - - - - - RenderMan Marketing &amp; Sales - - - - - -   - Chris Ford  - Renee Lamri - Peter Moxom - Dylan Sisson - Wendy Wirthlin  - - - - - - RenderMan Interns - - - - - -   - Harsh Agrawal - Martin Sik" id="454" name="Shape 454" title="This Teapot's Made for Walking">
            <a:hlinkClick r:id="rId3"/>
          </p:cNvPr>
          <p:cNvSpPr/>
          <p:nvPr/>
        </p:nvSpPr>
        <p:spPr>
          <a:xfrm>
            <a:off x="639674" y="465925"/>
            <a:ext cx="7985767" cy="5989325"/>
          </a:xfrm>
          <a:prstGeom prst="rect">
            <a:avLst/>
          </a:prstGeom>
          <a:blipFill>
            <a:blip r:embed="rId4">
              <a:alphaModFix/>
            </a:blip>
            <a:stretch>
              <a:fillRect/>
            </a:stretch>
          </a:blipFill>
          <a:ln>
            <a:noFill/>
          </a:ln>
        </p:spPr>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8" name="Shape 458"/>
        <p:cNvGrpSpPr/>
        <p:nvPr/>
      </p:nvGrpSpPr>
      <p:grpSpPr>
        <a:xfrm>
          <a:off x="0" y="0"/>
          <a:ext cx="0" cy="0"/>
          <a:chOff x="0" y="0"/>
          <a:chExt cx="0" cy="0"/>
        </a:xfrm>
      </p:grpSpPr>
      <p:sp>
        <p:nvSpPr>
          <p:cNvPr id="459" name="Shape 459"/>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t>Bibliografía</a:t>
            </a:r>
            <a:endParaRPr/>
          </a:p>
        </p:txBody>
      </p:sp>
      <p:sp>
        <p:nvSpPr>
          <p:cNvPr id="460" name="Shape 460"/>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s"/>
              <a:t>Wikipedia - Shadow Map, Shadow Volume, History of 3D Computer Graphics, Reflection Lambertian, Phong</a:t>
            </a:r>
            <a:endParaRPr/>
          </a:p>
          <a:p>
            <a:pPr indent="0" lvl="0" marL="0" rtl="0">
              <a:spcBef>
                <a:spcPts val="1600"/>
              </a:spcBef>
              <a:spcAft>
                <a:spcPts val="0"/>
              </a:spcAft>
              <a:buNone/>
            </a:pPr>
            <a:r>
              <a:rPr lang="es" u="sng">
                <a:solidFill>
                  <a:schemeClr val="hlink"/>
                </a:solidFill>
                <a:hlinkClick r:id="rId3"/>
              </a:rPr>
              <a:t>https://www.cs.uic.edu/~jbell/CourseNotes/ComputerGraphics/LightingAndShading.html</a:t>
            </a:r>
            <a:endParaRPr/>
          </a:p>
          <a:p>
            <a:pPr indent="0" lvl="0" marL="0" rtl="0">
              <a:spcBef>
                <a:spcPts val="1600"/>
              </a:spcBef>
              <a:spcAft>
                <a:spcPts val="0"/>
              </a:spcAft>
              <a:buNone/>
            </a:pPr>
            <a:r>
              <a:rPr lang="es" u="sng">
                <a:solidFill>
                  <a:schemeClr val="hlink"/>
                </a:solidFill>
                <a:hlinkClick r:id="rId4"/>
              </a:rPr>
              <a:t>http://www.rastertek.com/dx10tut10.html</a:t>
            </a:r>
            <a:endParaRPr/>
          </a:p>
          <a:p>
            <a:pPr indent="0" lvl="0" marL="0" rtl="0">
              <a:spcBef>
                <a:spcPts val="1600"/>
              </a:spcBef>
              <a:spcAft>
                <a:spcPts val="0"/>
              </a:spcAft>
              <a:buNone/>
            </a:pPr>
            <a:r>
              <a:rPr lang="es" u="sng">
                <a:solidFill>
                  <a:schemeClr val="hlink"/>
                </a:solidFill>
                <a:hlinkClick r:id="rId5"/>
              </a:rPr>
              <a:t>http://ogldev.atspace.co.uk/www/tutorial19/tutorial19.html</a:t>
            </a:r>
            <a:endParaRPr/>
          </a:p>
          <a:p>
            <a:pPr indent="0" lvl="0" marL="0" rtl="0">
              <a:spcBef>
                <a:spcPts val="1600"/>
              </a:spcBef>
              <a:spcAft>
                <a:spcPts val="0"/>
              </a:spcAft>
              <a:buNone/>
            </a:pPr>
            <a:r>
              <a:rPr lang="es" u="sng">
                <a:solidFill>
                  <a:schemeClr val="hlink"/>
                </a:solidFill>
                <a:hlinkClick r:id="rId6"/>
              </a:rPr>
              <a:t>http://www.rastertek.com/dx10tut23.html</a:t>
            </a:r>
            <a:endParaRPr/>
          </a:p>
          <a:p>
            <a:pPr indent="0" lvl="0" marL="0" rtl="0">
              <a:spcBef>
                <a:spcPts val="1600"/>
              </a:spcBef>
              <a:spcAft>
                <a:spcPts val="0"/>
              </a:spcAft>
              <a:buNone/>
            </a:pPr>
            <a:r>
              <a:rPr lang="es" u="sng">
                <a:solidFill>
                  <a:schemeClr val="hlink"/>
                </a:solidFill>
                <a:hlinkClick r:id="rId7"/>
              </a:rPr>
              <a:t>https://coolcodea.wordpress.com/2013/09/28/115-lighting-in-3d-diffuse-light/</a:t>
            </a:r>
            <a:endParaRPr/>
          </a:p>
          <a:p>
            <a:pPr indent="0" lvl="0" marL="0" rtl="0">
              <a:spcBef>
                <a:spcPts val="1600"/>
              </a:spcBef>
              <a:spcAft>
                <a:spcPts val="0"/>
              </a:spcAft>
              <a:buNone/>
            </a:pPr>
            <a:r>
              <a:rPr lang="es" u="sng">
                <a:solidFill>
                  <a:schemeClr val="hlink"/>
                </a:solidFill>
                <a:hlinkClick r:id="rId8"/>
              </a:rPr>
              <a:t>https://coolcodea.wordpress.com/2013/09/30/116-lighting-in-3d-specular-lighting/</a:t>
            </a:r>
            <a:endParaRPr/>
          </a:p>
          <a:p>
            <a:pPr indent="0" lvl="0" marL="0" rtl="0">
              <a:spcBef>
                <a:spcPts val="1600"/>
              </a:spcBef>
              <a:spcAft>
                <a:spcPts val="0"/>
              </a:spcAft>
              <a:buNone/>
            </a:pPr>
            <a:r>
              <a:rPr lang="es" u="sng">
                <a:solidFill>
                  <a:schemeClr val="hlink"/>
                </a:solidFill>
                <a:hlinkClick r:id="rId9"/>
              </a:rPr>
              <a:t>http://www.cs.cornell.edu/Courses/cs4620/2015fa/index.shtml</a:t>
            </a:r>
            <a:endParaRPr/>
          </a:p>
          <a:p>
            <a:pPr indent="0" lvl="0" marL="0" rtl="0">
              <a:spcBef>
                <a:spcPts val="1600"/>
              </a:spcBef>
              <a:spcAft>
                <a:spcPts val="0"/>
              </a:spcAft>
              <a:buNone/>
            </a:pPr>
            <a:r>
              <a:rPr lang="es" u="sng">
                <a:solidFill>
                  <a:schemeClr val="hlink"/>
                </a:solidFill>
                <a:hlinkClick r:id="rId10"/>
              </a:rPr>
              <a:t>http://www.inmensia.com/articulos/raytracing</a:t>
            </a:r>
            <a:endParaRPr/>
          </a:p>
          <a:p>
            <a:pPr indent="0" lvl="0" marL="0" rtl="0">
              <a:spcBef>
                <a:spcPts val="1600"/>
              </a:spcBef>
              <a:spcAft>
                <a:spcPts val="0"/>
              </a:spcAft>
              <a:buNone/>
            </a:pPr>
            <a:r>
              <a:t/>
            </a:r>
            <a:endParaRPr/>
          </a:p>
          <a:p>
            <a:pPr indent="0" lvl="0" marL="0" rtl="0">
              <a:spcBef>
                <a:spcPts val="1600"/>
              </a:spcBef>
              <a:spcAft>
                <a:spcPts val="0"/>
              </a:spcAft>
              <a:buNone/>
            </a:pPr>
            <a:r>
              <a:t/>
            </a:r>
            <a:endParaRPr/>
          </a:p>
          <a:p>
            <a:pPr indent="0" lvl="0" marL="0">
              <a:spcBef>
                <a:spcPts val="1600"/>
              </a:spcBef>
              <a:spcAft>
                <a:spcPts val="1600"/>
              </a:spcAft>
              <a:buNone/>
            </a:pPr>
            <a:r>
              <a:t/>
            </a:r>
            <a:endParaRPr sz="1100">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 name="Shape 86"/>
        <p:cNvGrpSpPr/>
        <p:nvPr/>
      </p:nvGrpSpPr>
      <p:grpSpPr>
        <a:xfrm>
          <a:off x="0" y="0"/>
          <a:ext cx="0" cy="0"/>
          <a:chOff x="0" y="0"/>
          <a:chExt cx="0" cy="0"/>
        </a:xfrm>
      </p:grpSpPr>
      <p:sp>
        <p:nvSpPr>
          <p:cNvPr id="87" name="Shape 87"/>
          <p:cNvSpPr txBox="1"/>
          <p:nvPr>
            <p:ph type="title"/>
          </p:nvPr>
        </p:nvSpPr>
        <p:spPr>
          <a:xfrm>
            <a:off x="5795100" y="418650"/>
            <a:ext cx="3037200" cy="7635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solidFill>
                  <a:srgbClr val="FFFFFF"/>
                </a:solidFill>
                <a:latin typeface="Corsiva"/>
                <a:ea typeface="Corsiva"/>
                <a:cs typeface="Corsiva"/>
                <a:sym typeface="Corsiva"/>
              </a:rPr>
              <a:t>Tipos de gráficos 3D</a:t>
            </a:r>
            <a:r>
              <a:rPr lang="es"/>
              <a:t> </a:t>
            </a:r>
            <a:endParaRPr/>
          </a:p>
        </p:txBody>
      </p:sp>
      <p:pic>
        <p:nvPicPr>
          <p:cNvPr descr="stanleyparable21.jpg" id="88" name="Shape 88"/>
          <p:cNvPicPr preferRelativeResize="0"/>
          <p:nvPr/>
        </p:nvPicPr>
        <p:blipFill>
          <a:blip r:embed="rId3">
            <a:alphaModFix/>
          </a:blip>
          <a:stretch>
            <a:fillRect/>
          </a:stretch>
        </p:blipFill>
        <p:spPr>
          <a:xfrm>
            <a:off x="3193500" y="3686163"/>
            <a:ext cx="5638800" cy="3171825"/>
          </a:xfrm>
          <a:prstGeom prst="rect">
            <a:avLst/>
          </a:prstGeom>
          <a:noFill/>
          <a:ln>
            <a:noFill/>
          </a:ln>
        </p:spPr>
      </p:pic>
      <p:cxnSp>
        <p:nvCxnSpPr>
          <p:cNvPr id="89" name="Shape 89"/>
          <p:cNvCxnSpPr>
            <a:stCxn id="90" idx="1"/>
            <a:endCxn id="91" idx="3"/>
          </p:cNvCxnSpPr>
          <p:nvPr/>
        </p:nvCxnSpPr>
        <p:spPr>
          <a:xfrm rot="10800000">
            <a:off x="5287525" y="1670850"/>
            <a:ext cx="1410300" cy="273000"/>
          </a:xfrm>
          <a:prstGeom prst="straightConnector1">
            <a:avLst/>
          </a:prstGeom>
          <a:noFill/>
          <a:ln cap="flat" cmpd="sng" w="38100">
            <a:solidFill>
              <a:schemeClr val="dk2"/>
            </a:solidFill>
            <a:prstDash val="solid"/>
            <a:round/>
            <a:headEnd len="med" w="med" type="none"/>
            <a:tailEnd len="med" w="med" type="triangle"/>
          </a:ln>
        </p:spPr>
      </p:cxnSp>
      <p:sp>
        <p:nvSpPr>
          <p:cNvPr id="90" name="Shape 90"/>
          <p:cNvSpPr txBox="1"/>
          <p:nvPr/>
        </p:nvSpPr>
        <p:spPr>
          <a:xfrm>
            <a:off x="6697825" y="1456050"/>
            <a:ext cx="2067600" cy="9756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s" sz="2400">
                <a:solidFill>
                  <a:srgbClr val="0B5394"/>
                </a:solidFill>
                <a:latin typeface="Oswald"/>
                <a:ea typeface="Oswald"/>
                <a:cs typeface="Oswald"/>
                <a:sym typeface="Oswald"/>
              </a:rPr>
              <a:t>Sin necesidad de tiempo real (CGI, películas)</a:t>
            </a:r>
            <a:endParaRPr sz="2400">
              <a:solidFill>
                <a:srgbClr val="0B5394"/>
              </a:solidFill>
              <a:latin typeface="Oswald"/>
              <a:ea typeface="Oswald"/>
              <a:cs typeface="Oswald"/>
              <a:sym typeface="Oswald"/>
            </a:endParaRPr>
          </a:p>
        </p:txBody>
      </p:sp>
      <p:cxnSp>
        <p:nvCxnSpPr>
          <p:cNvPr id="92" name="Shape 92"/>
          <p:cNvCxnSpPr>
            <a:stCxn id="93" idx="3"/>
            <a:endCxn id="88" idx="1"/>
          </p:cNvCxnSpPr>
          <p:nvPr/>
        </p:nvCxnSpPr>
        <p:spPr>
          <a:xfrm flipH="1" rot="10800000">
            <a:off x="2431625" y="5272050"/>
            <a:ext cx="762000" cy="239100"/>
          </a:xfrm>
          <a:prstGeom prst="straightConnector1">
            <a:avLst/>
          </a:prstGeom>
          <a:noFill/>
          <a:ln cap="flat" cmpd="sng" w="38100">
            <a:solidFill>
              <a:schemeClr val="dk2"/>
            </a:solidFill>
            <a:prstDash val="solid"/>
            <a:round/>
            <a:headEnd len="med" w="med" type="none"/>
            <a:tailEnd len="med" w="med" type="triangle"/>
          </a:ln>
        </p:spPr>
      </p:cxnSp>
      <p:sp>
        <p:nvSpPr>
          <p:cNvPr id="93" name="Shape 93"/>
          <p:cNvSpPr txBox="1"/>
          <p:nvPr/>
        </p:nvSpPr>
        <p:spPr>
          <a:xfrm>
            <a:off x="364025" y="5212650"/>
            <a:ext cx="2067600" cy="5970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s" sz="2400">
                <a:solidFill>
                  <a:srgbClr val="0B5394"/>
                </a:solidFill>
                <a:latin typeface="Oswald"/>
                <a:ea typeface="Oswald"/>
                <a:cs typeface="Oswald"/>
                <a:sym typeface="Oswald"/>
              </a:rPr>
              <a:t>En tiempo real (videojuegos)</a:t>
            </a:r>
            <a:endParaRPr sz="2400">
              <a:solidFill>
                <a:srgbClr val="0B5394"/>
              </a:solidFill>
              <a:latin typeface="Oswald"/>
              <a:ea typeface="Oswald"/>
              <a:cs typeface="Oswald"/>
              <a:sym typeface="Oswald"/>
            </a:endParaRPr>
          </a:p>
        </p:txBody>
      </p:sp>
      <p:pic>
        <p:nvPicPr>
          <p:cNvPr descr="44434.monstruos_university.jpg" id="91" name="Shape 91"/>
          <p:cNvPicPr preferRelativeResize="0"/>
          <p:nvPr/>
        </p:nvPicPr>
        <p:blipFill>
          <a:blip r:embed="rId4">
            <a:alphaModFix/>
          </a:blip>
          <a:stretch>
            <a:fillRect/>
          </a:stretch>
        </p:blipFill>
        <p:spPr>
          <a:xfrm>
            <a:off x="0" y="189300"/>
            <a:ext cx="5287399" cy="29631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 name="Shape 97"/>
        <p:cNvGrpSpPr/>
        <p:nvPr/>
      </p:nvGrpSpPr>
      <p:grpSpPr>
        <a:xfrm>
          <a:off x="0" y="0"/>
          <a:ext cx="0" cy="0"/>
          <a:chOff x="0" y="0"/>
          <a:chExt cx="0" cy="0"/>
        </a:xfrm>
      </p:grpSpPr>
      <p:sp>
        <p:nvSpPr>
          <p:cNvPr id="98" name="Shape 98"/>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solidFill>
                  <a:srgbClr val="FFFFFF"/>
                </a:solidFill>
                <a:latin typeface="Corsiva"/>
                <a:ea typeface="Corsiva"/>
                <a:cs typeface="Corsiva"/>
                <a:sym typeface="Corsiva"/>
              </a:rPr>
              <a:t>Historia - Animación CGI</a:t>
            </a:r>
            <a:endParaRPr>
              <a:solidFill>
                <a:srgbClr val="FFFFFF"/>
              </a:solidFill>
              <a:latin typeface="Corsiva"/>
              <a:ea typeface="Corsiva"/>
              <a:cs typeface="Corsiva"/>
              <a:sym typeface="Corsiva"/>
            </a:endParaRPr>
          </a:p>
        </p:txBody>
      </p:sp>
      <p:sp>
        <p:nvSpPr>
          <p:cNvPr id="99" name="Shape 99"/>
          <p:cNvSpPr txBox="1"/>
          <p:nvPr>
            <p:ph idx="1" type="body"/>
          </p:nvPr>
        </p:nvSpPr>
        <p:spPr>
          <a:xfrm>
            <a:off x="311700" y="1536625"/>
            <a:ext cx="2920800" cy="4555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rPr lang="es"/>
              <a:t>Nació con intereses académicos. Fue ganando popularidad, en 1974 se celebra la primera SIGGRAPH. Posteriormente se empezó a usar en efectos especiales (Futureworld, 1976, Star Wars). Los antiguos alumnos de Ivan Sutherland fundan diversas empresas. Pixar se dedicaba a realizar efectos especiales para LucasFilms. Fue adquirida por Steve Jobs.</a:t>
            </a:r>
            <a:endParaRPr/>
          </a:p>
        </p:txBody>
      </p:sp>
      <p:pic>
        <p:nvPicPr>
          <p:cNvPr descr="File:Sgi logo.jpg" id="100" name="Shape 100"/>
          <p:cNvPicPr preferRelativeResize="0"/>
          <p:nvPr/>
        </p:nvPicPr>
        <p:blipFill>
          <a:blip r:embed="rId3">
            <a:alphaModFix/>
          </a:blip>
          <a:stretch>
            <a:fillRect/>
          </a:stretch>
        </p:blipFill>
        <p:spPr>
          <a:xfrm>
            <a:off x="4825044" y="320319"/>
            <a:ext cx="3862875" cy="3126600"/>
          </a:xfrm>
          <a:prstGeom prst="rect">
            <a:avLst/>
          </a:prstGeom>
          <a:noFill/>
          <a:ln>
            <a:noFill/>
          </a:ln>
        </p:spPr>
      </p:pic>
      <p:pic>
        <p:nvPicPr>
          <p:cNvPr descr="File:Pixar logo.svg" id="101" name="Shape 101"/>
          <p:cNvPicPr preferRelativeResize="0"/>
          <p:nvPr/>
        </p:nvPicPr>
        <p:blipFill>
          <a:blip r:embed="rId4">
            <a:alphaModFix/>
          </a:blip>
          <a:stretch>
            <a:fillRect/>
          </a:stretch>
        </p:blipFill>
        <p:spPr>
          <a:xfrm>
            <a:off x="3392601" y="3700950"/>
            <a:ext cx="5666425" cy="917500"/>
          </a:xfrm>
          <a:prstGeom prst="rect">
            <a:avLst/>
          </a:prstGeom>
          <a:noFill/>
          <a:ln>
            <a:noFill/>
          </a:ln>
        </p:spPr>
      </p:pic>
      <p:pic>
        <p:nvPicPr>
          <p:cNvPr descr="Adobe Systems Logo" id="102" name="Shape 102"/>
          <p:cNvPicPr preferRelativeResize="0"/>
          <p:nvPr/>
        </p:nvPicPr>
        <p:blipFill>
          <a:blip r:embed="rId5">
            <a:alphaModFix/>
          </a:blip>
          <a:stretch>
            <a:fillRect/>
          </a:stretch>
        </p:blipFill>
        <p:spPr>
          <a:xfrm>
            <a:off x="5321850" y="4775850"/>
            <a:ext cx="2082150" cy="20821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 name="Shape 106"/>
        <p:cNvGrpSpPr/>
        <p:nvPr/>
      </p:nvGrpSpPr>
      <p:grpSpPr>
        <a:xfrm>
          <a:off x="0" y="0"/>
          <a:ext cx="0" cy="0"/>
          <a:chOff x="0" y="0"/>
          <a:chExt cx="0" cy="0"/>
        </a:xfrm>
      </p:grpSpPr>
      <p:sp>
        <p:nvSpPr>
          <p:cNvPr id="107" name="Shape 107"/>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solidFill>
                  <a:srgbClr val="FFFFFF"/>
                </a:solidFill>
                <a:latin typeface="Corsiva"/>
                <a:ea typeface="Corsiva"/>
                <a:cs typeface="Corsiva"/>
                <a:sym typeface="Corsiva"/>
              </a:rPr>
              <a:t>Historia - En tiempo real - Consolas</a:t>
            </a:r>
            <a:endParaRPr>
              <a:solidFill>
                <a:srgbClr val="FFFFFF"/>
              </a:solidFill>
              <a:latin typeface="Corsiva"/>
              <a:ea typeface="Corsiva"/>
              <a:cs typeface="Corsiva"/>
              <a:sym typeface="Corsiva"/>
            </a:endParaRPr>
          </a:p>
        </p:txBody>
      </p:sp>
      <p:sp>
        <p:nvSpPr>
          <p:cNvPr id="108" name="Shape 108"/>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rPr lang="es">
                <a:solidFill>
                  <a:srgbClr val="000000"/>
                </a:solidFill>
                <a:latin typeface="Voltaire"/>
                <a:ea typeface="Voltaire"/>
                <a:cs typeface="Voltaire"/>
                <a:sym typeface="Voltaire"/>
              </a:rPr>
              <a:t>Con los mismos principios de Ivan Sutherland se intenta replicar en tiempo real para ser usado en máquinas arcade. Poco a poco el interés aumenta (Wolfenstein 3D, 1992). Los fabricantes de consolas diseñan nuevos conceptos que permitan la generación de gráficos en tiempo real con la mayor calidad posible.</a:t>
            </a:r>
            <a:endParaRPr>
              <a:solidFill>
                <a:srgbClr val="000000"/>
              </a:solidFill>
              <a:latin typeface="Voltaire"/>
              <a:ea typeface="Voltaire"/>
              <a:cs typeface="Voltaire"/>
              <a:sym typeface="Voltaire"/>
            </a:endParaRPr>
          </a:p>
        </p:txBody>
      </p:sp>
      <p:sp>
        <p:nvSpPr>
          <p:cNvPr id="109" name="Shape 109"/>
          <p:cNvSpPr txBox="1"/>
          <p:nvPr/>
        </p:nvSpPr>
        <p:spPr>
          <a:xfrm>
            <a:off x="378575" y="3159625"/>
            <a:ext cx="4877700" cy="5388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10" name="Shape 110"/>
          <p:cNvSpPr txBox="1"/>
          <p:nvPr/>
        </p:nvSpPr>
        <p:spPr>
          <a:xfrm>
            <a:off x="451375" y="3145075"/>
            <a:ext cx="4353600" cy="5388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s" sz="2400">
                <a:solidFill>
                  <a:srgbClr val="0B5394"/>
                </a:solidFill>
                <a:latin typeface="Oswald"/>
                <a:ea typeface="Oswald"/>
                <a:cs typeface="Oswald"/>
                <a:sym typeface="Oswald"/>
              </a:rPr>
              <a:t>Quinta </a:t>
            </a:r>
            <a:r>
              <a:rPr lang="es" sz="2400">
                <a:solidFill>
                  <a:srgbClr val="0B5394"/>
                </a:solidFill>
                <a:latin typeface="Oswald"/>
                <a:ea typeface="Oswald"/>
                <a:cs typeface="Oswald"/>
                <a:sym typeface="Oswald"/>
              </a:rPr>
              <a:t> generación de consolas</a:t>
            </a:r>
            <a:endParaRPr sz="2400">
              <a:solidFill>
                <a:srgbClr val="0B5394"/>
              </a:solidFill>
              <a:latin typeface="Oswald"/>
              <a:ea typeface="Oswald"/>
              <a:cs typeface="Oswald"/>
              <a:sym typeface="Oswald"/>
            </a:endParaRPr>
          </a:p>
        </p:txBody>
      </p:sp>
      <p:pic>
        <p:nvPicPr>
          <p:cNvPr descr="The original NA Sega Saturn" id="111" name="Shape 111"/>
          <p:cNvPicPr preferRelativeResize="0"/>
          <p:nvPr/>
        </p:nvPicPr>
        <p:blipFill>
          <a:blip r:embed="rId3">
            <a:alphaModFix/>
          </a:blip>
          <a:stretch>
            <a:fillRect/>
          </a:stretch>
        </p:blipFill>
        <p:spPr>
          <a:xfrm>
            <a:off x="311700" y="4716875"/>
            <a:ext cx="2411127" cy="1334273"/>
          </a:xfrm>
          <a:prstGeom prst="rect">
            <a:avLst/>
          </a:prstGeom>
          <a:noFill/>
          <a:ln>
            <a:noFill/>
          </a:ln>
        </p:spPr>
      </p:pic>
      <p:pic>
        <p:nvPicPr>
          <p:cNvPr descr="A Nintendo 64 and a control" id="112" name="Shape 112"/>
          <p:cNvPicPr preferRelativeResize="0"/>
          <p:nvPr/>
        </p:nvPicPr>
        <p:blipFill>
          <a:blip r:embed="rId4">
            <a:alphaModFix/>
          </a:blip>
          <a:stretch>
            <a:fillRect/>
          </a:stretch>
        </p:blipFill>
        <p:spPr>
          <a:xfrm>
            <a:off x="2786250" y="4182975"/>
            <a:ext cx="2732200" cy="2141351"/>
          </a:xfrm>
          <a:prstGeom prst="rect">
            <a:avLst/>
          </a:prstGeom>
          <a:noFill/>
          <a:ln>
            <a:noFill/>
          </a:ln>
        </p:spPr>
      </p:pic>
      <p:pic>
        <p:nvPicPr>
          <p:cNvPr descr="PlayStation asal dengan warna" id="113" name="Shape 113"/>
          <p:cNvPicPr preferRelativeResize="0"/>
          <p:nvPr/>
        </p:nvPicPr>
        <p:blipFill>
          <a:blip r:embed="rId5">
            <a:alphaModFix/>
          </a:blip>
          <a:stretch>
            <a:fillRect/>
          </a:stretch>
        </p:blipFill>
        <p:spPr>
          <a:xfrm>
            <a:off x="5678925" y="4309900"/>
            <a:ext cx="2732200" cy="16393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 name="Shape 117"/>
        <p:cNvGrpSpPr/>
        <p:nvPr/>
      </p:nvGrpSpPr>
      <p:grpSpPr>
        <a:xfrm>
          <a:off x="0" y="0"/>
          <a:ext cx="0" cy="0"/>
          <a:chOff x="0" y="0"/>
          <a:chExt cx="0" cy="0"/>
        </a:xfrm>
      </p:grpSpPr>
      <p:pic>
        <p:nvPicPr>
          <p:cNvPr descr="Polygon_Man_(Sony_PlayStation).jpg" id="118" name="Shape 118"/>
          <p:cNvPicPr preferRelativeResize="0"/>
          <p:nvPr/>
        </p:nvPicPr>
        <p:blipFill>
          <a:blip r:embed="rId3">
            <a:alphaModFix/>
          </a:blip>
          <a:stretch>
            <a:fillRect/>
          </a:stretch>
        </p:blipFill>
        <p:spPr>
          <a:xfrm>
            <a:off x="146032" y="176725"/>
            <a:ext cx="4547817" cy="3829750"/>
          </a:xfrm>
          <a:prstGeom prst="rect">
            <a:avLst/>
          </a:prstGeom>
          <a:noFill/>
          <a:ln>
            <a:noFill/>
          </a:ln>
        </p:spPr>
      </p:pic>
      <p:pic>
        <p:nvPicPr>
          <p:cNvPr descr="Mario 64 (Nintendo, 1996)" id="119" name="Shape 119"/>
          <p:cNvPicPr preferRelativeResize="0"/>
          <p:nvPr/>
        </p:nvPicPr>
        <p:blipFill>
          <a:blip r:embed="rId4">
            <a:alphaModFix/>
          </a:blip>
          <a:stretch>
            <a:fillRect/>
          </a:stretch>
        </p:blipFill>
        <p:spPr>
          <a:xfrm>
            <a:off x="3981825" y="2858400"/>
            <a:ext cx="4953000" cy="37147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 name="Shape 123"/>
        <p:cNvGrpSpPr/>
        <p:nvPr/>
      </p:nvGrpSpPr>
      <p:grpSpPr>
        <a:xfrm>
          <a:off x="0" y="0"/>
          <a:ext cx="0" cy="0"/>
          <a:chOff x="0" y="0"/>
          <a:chExt cx="0" cy="0"/>
        </a:xfrm>
      </p:grpSpPr>
      <p:sp>
        <p:nvSpPr>
          <p:cNvPr id="124" name="Shape 12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s">
                <a:solidFill>
                  <a:srgbClr val="FFFFFF"/>
                </a:solidFill>
                <a:latin typeface="Corsiva"/>
                <a:ea typeface="Corsiva"/>
                <a:cs typeface="Corsiva"/>
                <a:sym typeface="Corsiva"/>
              </a:rPr>
              <a:t>GPU</a:t>
            </a:r>
            <a:endParaRPr>
              <a:solidFill>
                <a:srgbClr val="FFFFFF"/>
              </a:solidFill>
              <a:latin typeface="Corsiva"/>
              <a:ea typeface="Corsiva"/>
              <a:cs typeface="Corsiva"/>
              <a:sym typeface="Corsiva"/>
            </a:endParaRPr>
          </a:p>
        </p:txBody>
      </p:sp>
      <p:sp>
        <p:nvSpPr>
          <p:cNvPr id="125" name="Shape 125"/>
          <p:cNvSpPr txBox="1"/>
          <p:nvPr>
            <p:ph idx="1" type="body"/>
          </p:nvPr>
        </p:nvSpPr>
        <p:spPr>
          <a:xfrm>
            <a:off x="311700" y="1228300"/>
            <a:ext cx="5023800" cy="17694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rPr lang="es">
                <a:solidFill>
                  <a:srgbClr val="000000"/>
                </a:solidFill>
                <a:latin typeface="Voltaire"/>
                <a:ea typeface="Voltaire"/>
                <a:cs typeface="Voltaire"/>
                <a:sym typeface="Voltaire"/>
              </a:rPr>
              <a:t>Graphical Processing Unit. Mejora las capacidades de las tarjetas de vídeo anteriormente presentes. Se trata de un chip especializado en operaciones paralelas con coma flotante. Anteriormente se habían usado CPUs para generar los gráficos tridimensionales. Las GPU permiten mucho mayor rendimiento a menor coste.</a:t>
            </a:r>
            <a:endParaRPr>
              <a:solidFill>
                <a:srgbClr val="000000"/>
              </a:solidFill>
              <a:latin typeface="Voltaire"/>
              <a:ea typeface="Voltaire"/>
              <a:cs typeface="Voltaire"/>
              <a:sym typeface="Voltaire"/>
            </a:endParaRPr>
          </a:p>
        </p:txBody>
      </p:sp>
      <p:sp>
        <p:nvSpPr>
          <p:cNvPr id="126" name="Shape 126"/>
          <p:cNvSpPr/>
          <p:nvPr/>
        </p:nvSpPr>
        <p:spPr>
          <a:xfrm>
            <a:off x="555550" y="4883950"/>
            <a:ext cx="2910000" cy="848100"/>
          </a:xfrm>
          <a:prstGeom prst="homePlate">
            <a:avLst>
              <a:gd fmla="val 50000" name="adj"/>
            </a:avLst>
          </a:prstGeom>
          <a:solidFill>
            <a:srgbClr val="F9CB9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rPr lang="es" sz="2400">
                <a:latin typeface="Oswald"/>
                <a:ea typeface="Oswald"/>
                <a:cs typeface="Oswald"/>
                <a:sym typeface="Oswald"/>
              </a:rPr>
              <a:t>CPU</a:t>
            </a:r>
            <a:endParaRPr sz="2400">
              <a:latin typeface="Oswald"/>
              <a:ea typeface="Oswald"/>
              <a:cs typeface="Oswald"/>
              <a:sym typeface="Oswald"/>
            </a:endParaRPr>
          </a:p>
        </p:txBody>
      </p:sp>
      <p:sp>
        <p:nvSpPr>
          <p:cNvPr id="127" name="Shape 127"/>
          <p:cNvSpPr/>
          <p:nvPr/>
        </p:nvSpPr>
        <p:spPr>
          <a:xfrm>
            <a:off x="555550" y="3983125"/>
            <a:ext cx="2910000" cy="763500"/>
          </a:xfrm>
          <a:prstGeom prst="homePlate">
            <a:avLst>
              <a:gd fmla="val 50000"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rPr lang="es" sz="2400">
                <a:latin typeface="Oswald"/>
                <a:ea typeface="Oswald"/>
                <a:cs typeface="Oswald"/>
                <a:sym typeface="Oswald"/>
              </a:rPr>
              <a:t>GPU</a:t>
            </a:r>
            <a:endParaRPr sz="2400">
              <a:latin typeface="Oswald"/>
              <a:ea typeface="Oswald"/>
              <a:cs typeface="Oswald"/>
              <a:sym typeface="Oswald"/>
            </a:endParaRPr>
          </a:p>
        </p:txBody>
      </p:sp>
      <p:sp>
        <p:nvSpPr>
          <p:cNvPr id="128" name="Shape 128"/>
          <p:cNvSpPr/>
          <p:nvPr/>
        </p:nvSpPr>
        <p:spPr>
          <a:xfrm>
            <a:off x="3641013" y="3983125"/>
            <a:ext cx="2836775" cy="763500"/>
          </a:xfrm>
          <a:prstGeom prst="flowChartProcess">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rPr lang="es" sz="1800">
                <a:latin typeface="Calibri"/>
                <a:ea typeface="Calibri"/>
                <a:cs typeface="Calibri"/>
                <a:sym typeface="Calibri"/>
              </a:rPr>
              <a:t>Operaciones simples muy rápidamente</a:t>
            </a:r>
            <a:endParaRPr sz="1800">
              <a:latin typeface="Calibri"/>
              <a:ea typeface="Calibri"/>
              <a:cs typeface="Calibri"/>
              <a:sym typeface="Calibri"/>
            </a:endParaRPr>
          </a:p>
        </p:txBody>
      </p:sp>
      <p:sp>
        <p:nvSpPr>
          <p:cNvPr id="129" name="Shape 129"/>
          <p:cNvSpPr/>
          <p:nvPr/>
        </p:nvSpPr>
        <p:spPr>
          <a:xfrm>
            <a:off x="3641000" y="4883950"/>
            <a:ext cx="2836800" cy="8481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rPr lang="es" sz="1800">
                <a:latin typeface="Calibri"/>
                <a:ea typeface="Calibri"/>
                <a:cs typeface="Calibri"/>
                <a:sym typeface="Calibri"/>
              </a:rPr>
              <a:t>Operaciones complejas rápidamente</a:t>
            </a:r>
            <a:endParaRPr sz="1800">
              <a:latin typeface="Calibri"/>
              <a:ea typeface="Calibri"/>
              <a:cs typeface="Calibri"/>
              <a:sym typeface="Calibri"/>
            </a:endParaRPr>
          </a:p>
        </p:txBody>
      </p:sp>
      <p:sp>
        <p:nvSpPr>
          <p:cNvPr id="130" name="Shape 130"/>
          <p:cNvSpPr txBox="1"/>
          <p:nvPr/>
        </p:nvSpPr>
        <p:spPr>
          <a:xfrm>
            <a:off x="570275" y="5732050"/>
            <a:ext cx="5951400" cy="6435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s" sz="1800">
                <a:latin typeface="Voltaire"/>
                <a:ea typeface="Voltaire"/>
                <a:cs typeface="Voltaire"/>
                <a:sym typeface="Voltaire"/>
              </a:rPr>
              <a:t>En un principio se comportan como circuitos combinacionales, similar a un coprocesador matemático. En la década de los 2000 se abre la posibilidad de que las GPU puedan ser programadas a parte.</a:t>
            </a:r>
            <a:endParaRPr sz="1800">
              <a:latin typeface="Voltaire"/>
              <a:ea typeface="Voltaire"/>
              <a:cs typeface="Voltaire"/>
              <a:sym typeface="Voltaire"/>
            </a:endParaRPr>
          </a:p>
        </p:txBody>
      </p:sp>
      <p:pic>
        <p:nvPicPr>
          <p:cNvPr descr="GeForce 6600GT (NV43) GPU" id="131" name="Shape 131"/>
          <p:cNvPicPr preferRelativeResize="0"/>
          <p:nvPr/>
        </p:nvPicPr>
        <p:blipFill>
          <a:blip r:embed="rId3">
            <a:alphaModFix/>
          </a:blip>
          <a:stretch>
            <a:fillRect/>
          </a:stretch>
        </p:blipFill>
        <p:spPr>
          <a:xfrm>
            <a:off x="5335500" y="321750"/>
            <a:ext cx="3674324" cy="35240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